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Black"/>
      <p:bold r:id="rId32"/>
      <p:boldItalic r:id="rId33"/>
    </p:embeddedFont>
    <p:embeddedFont>
      <p:font typeface="Roboto"/>
      <p:regular r:id="rId34"/>
      <p:bold r:id="rId35"/>
      <p:italic r:id="rId36"/>
      <p:boldItalic r:id="rId37"/>
    </p:embeddedFont>
    <p:embeddedFont>
      <p:font typeface="Roboto Medium"/>
      <p:regular r:id="rId38"/>
      <p:bold r:id="rId39"/>
      <p:italic r:id="rId40"/>
      <p:boldItalic r:id="rId41"/>
    </p:embeddedFont>
    <p:embeddedFont>
      <p:font typeface="Source Code Pro"/>
      <p:regular r:id="rId42"/>
      <p:bold r:id="rId43"/>
      <p:italic r:id="rId44"/>
      <p:boldItalic r:id="rId45"/>
    </p:embeddedFont>
    <p:embeddedFont>
      <p:font typeface="Oswald"/>
      <p:regular r:id="rId46"/>
      <p:bold r:id="rId47"/>
    </p:embeddedFont>
    <p:embeddedFont>
      <p:font typeface="Barlow"/>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glnhYJApUvygPamdT8dPppPWxc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FE3CF2-F7BB-4953-95B5-F7CA73F7361B}">
  <a:tblStyle styleId="{06FE3CF2-F7BB-4953-95B5-F7CA73F7361B}"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SourceCodePro-regular.fntdata"/><Relationship Id="rId41" Type="http://schemas.openxmlformats.org/officeDocument/2006/relationships/font" Target="fonts/RobotoMedium-boldItalic.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Oswald-regular.fntdata"/><Relationship Id="rId45" Type="http://schemas.openxmlformats.org/officeDocument/2006/relationships/font" Target="fonts/SourceCodePr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regular.fntdata"/><Relationship Id="rId47" Type="http://schemas.openxmlformats.org/officeDocument/2006/relationships/font" Target="fonts/Oswald-bold.fntdata"/><Relationship Id="rId49"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Black-boldItalic.fntdata"/><Relationship Id="rId32" Type="http://schemas.openxmlformats.org/officeDocument/2006/relationships/font" Target="fonts/RobotoBlack-bold.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boldItalic.fntdata"/><Relationship Id="rId50" Type="http://schemas.openxmlformats.org/officeDocument/2006/relationships/font" Target="fonts/Barlow-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ubefilter.com/2019/05/07/number-hours-video-uploaded-to-youtube-per-minut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94a28c5a3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d94a28c5a3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94a28c5a3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 Data Cleanup &amp; Exploration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 Describe the exploration and cleanup process</a:t>
            </a:r>
            <a:endParaRPr/>
          </a:p>
          <a:p>
            <a:pPr indent="0" lvl="0" marL="0" rtl="0" algn="l">
              <a:lnSpc>
                <a:spcPct val="100000"/>
              </a:lnSpc>
              <a:spcBef>
                <a:spcPts val="0"/>
              </a:spcBef>
              <a:spcAft>
                <a:spcPts val="0"/>
              </a:spcAft>
              <a:buSzPts val="1100"/>
              <a:buNone/>
            </a:pPr>
            <a:r>
              <a:rPr lang="en-US"/>
              <a:t>  * Discuss insights you had while exploring the data that you didn't anticipate</a:t>
            </a:r>
            <a:endParaRPr/>
          </a:p>
          <a:p>
            <a:pPr indent="0" lvl="0" marL="0" rtl="0" algn="l">
              <a:lnSpc>
                <a:spcPct val="100000"/>
              </a:lnSpc>
              <a:spcBef>
                <a:spcPts val="0"/>
              </a:spcBef>
              <a:spcAft>
                <a:spcPts val="0"/>
              </a:spcAft>
              <a:buSzPts val="1100"/>
              <a:buNone/>
            </a:pPr>
            <a:r>
              <a:rPr lang="en-US"/>
              <a:t>  * Discuss any problems that arose after exploring the data, and how you resolved them</a:t>
            </a:r>
            <a:endParaRPr/>
          </a:p>
          <a:p>
            <a:pPr indent="0" lvl="0" marL="0" rtl="0" algn="l">
              <a:lnSpc>
                <a:spcPct val="100000"/>
              </a:lnSpc>
              <a:spcBef>
                <a:spcPts val="0"/>
              </a:spcBef>
              <a:spcAft>
                <a:spcPts val="0"/>
              </a:spcAft>
              <a:buSzPts val="1100"/>
              <a:buNone/>
            </a:pPr>
            <a:r>
              <a:rPr lang="en-US"/>
              <a:t>  * Present and discuss interesting figures developed during exploration, ideally with the help of Jupyter Noteboo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24" name="Google Shape;324;gd94a28c5a3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94a28c5a3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 Data Cleanup &amp; Exploration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 Describe the exploration and cleanup process</a:t>
            </a:r>
            <a:endParaRPr/>
          </a:p>
          <a:p>
            <a:pPr indent="0" lvl="0" marL="0" rtl="0" algn="l">
              <a:lnSpc>
                <a:spcPct val="100000"/>
              </a:lnSpc>
              <a:spcBef>
                <a:spcPts val="0"/>
              </a:spcBef>
              <a:spcAft>
                <a:spcPts val="0"/>
              </a:spcAft>
              <a:buSzPts val="1100"/>
              <a:buNone/>
            </a:pPr>
            <a:r>
              <a:rPr lang="en-US"/>
              <a:t>  * Discuss insights you had while exploring the data that you didn't anticipate</a:t>
            </a:r>
            <a:endParaRPr/>
          </a:p>
          <a:p>
            <a:pPr indent="0" lvl="0" marL="0" rtl="0" algn="l">
              <a:lnSpc>
                <a:spcPct val="100000"/>
              </a:lnSpc>
              <a:spcBef>
                <a:spcPts val="0"/>
              </a:spcBef>
              <a:spcAft>
                <a:spcPts val="0"/>
              </a:spcAft>
              <a:buSzPts val="1100"/>
              <a:buNone/>
            </a:pPr>
            <a:r>
              <a:rPr lang="en-US"/>
              <a:t>  * Discuss any problems that arose after exploring the data, and how you resolved them</a:t>
            </a:r>
            <a:endParaRPr/>
          </a:p>
          <a:p>
            <a:pPr indent="0" lvl="0" marL="0" rtl="0" algn="l">
              <a:lnSpc>
                <a:spcPct val="100000"/>
              </a:lnSpc>
              <a:spcBef>
                <a:spcPts val="0"/>
              </a:spcBef>
              <a:spcAft>
                <a:spcPts val="0"/>
              </a:spcAft>
              <a:buSzPts val="1100"/>
              <a:buNone/>
            </a:pPr>
            <a:r>
              <a:rPr lang="en-US"/>
              <a:t>  * Present and discuss interesting figures developed during exploration, ideally with the help of Jupyter Noteboo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48" name="Google Shape;348;gd94a28c5a3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94a28c5a3_1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d94a28c5a3_1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94a28c5a3_1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d94a28c5a3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We have been trying to observe some interesting patterns amongst trending videos in three different countries. Interestingly, the words ‘official’, ‘video’, ‘music’ and ‘highlights’ ranked on the top in all three countries. This apparently shows some pattern in YouTube videos, actually, we can easily expect that a lot of people are searching for singers' official music videos or highlights from the shows.</a:t>
            </a:r>
            <a:endParaRPr/>
          </a:p>
          <a:p>
            <a:pPr indent="0" lvl="0" marL="0" rtl="0" algn="l">
              <a:lnSpc>
                <a:spcPct val="100000"/>
              </a:lnSpc>
              <a:spcBef>
                <a:spcPts val="1200"/>
              </a:spcBef>
              <a:spcAft>
                <a:spcPts val="0"/>
              </a:spcAft>
              <a:buSzPts val="1100"/>
              <a:buNone/>
            </a:pPr>
            <a:r>
              <a:t/>
            </a:r>
            <a:endParaRPr/>
          </a:p>
        </p:txBody>
      </p:sp>
      <p:sp>
        <p:nvSpPr>
          <p:cNvPr id="455" name="Google Shape;45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And it shows similar patterns in tags too here. Also, we found a word nightmare but weren’t really sure how to interpret those keywords.</a:t>
            </a:r>
            <a:endParaRPr/>
          </a:p>
          <a:p>
            <a:pPr indent="0" lvl="0" marL="0" rtl="0" algn="l">
              <a:lnSpc>
                <a:spcPct val="100000"/>
              </a:lnSpc>
              <a:spcBef>
                <a:spcPts val="1200"/>
              </a:spcBef>
              <a:spcAft>
                <a:spcPts val="0"/>
              </a:spcAft>
              <a:buSzPts val="1100"/>
              <a:buNone/>
            </a:pPr>
            <a:r>
              <a:t/>
            </a:r>
            <a:endParaRPr/>
          </a:p>
        </p:txBody>
      </p:sp>
      <p:sp>
        <p:nvSpPr>
          <p:cNvPr id="487" name="Google Shape;4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We have seen there were Keywords ‘Prince Harry’ who used to be a prince in the UK, and we were curious why he was ranked on Canada Entertainment Video Category. Actually, we were able to find one of the headlines ‘Prince Harry Arrives In Canada To Rejoin Meghan Markle And Baby Archie’. Then we realized that Prince Harry’s immigrant in Canada has been a huge issue in Canada.</a:t>
            </a:r>
            <a:endParaRPr/>
          </a:p>
          <a:p>
            <a:pPr indent="0" lvl="0" marL="0" rtl="0" algn="l">
              <a:lnSpc>
                <a:spcPct val="100000"/>
              </a:lnSpc>
              <a:spcBef>
                <a:spcPts val="1200"/>
              </a:spcBef>
              <a:spcAft>
                <a:spcPts val="0"/>
              </a:spcAft>
              <a:buSzPts val="1100"/>
              <a:buNone/>
            </a:pPr>
            <a:r>
              <a:t/>
            </a:r>
            <a:endParaRPr/>
          </a:p>
        </p:txBody>
      </p:sp>
      <p:sp>
        <p:nvSpPr>
          <p:cNvPr id="556" name="Google Shape;55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94a28c5a3_2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Move on to News Category, which shows more distinctive patterns one another, which are already be expected. Recent 1.5 years all three countries were paying attention to the US election and the U.S shows some interesting words such as shooting, arrested, and police.</a:t>
            </a:r>
            <a:endParaRPr/>
          </a:p>
          <a:p>
            <a:pPr indent="0" lvl="0" marL="0" rtl="0" algn="l">
              <a:lnSpc>
                <a:spcPct val="100000"/>
              </a:lnSpc>
              <a:spcBef>
                <a:spcPts val="1200"/>
              </a:spcBef>
              <a:spcAft>
                <a:spcPts val="0"/>
              </a:spcAft>
              <a:buSzPts val="1100"/>
              <a:buNone/>
            </a:pPr>
            <a:r>
              <a:t/>
            </a:r>
            <a:endParaRPr/>
          </a:p>
        </p:txBody>
      </p:sp>
      <p:sp>
        <p:nvSpPr>
          <p:cNvPr id="585" name="Google Shape;585;gd94a28c5a3_2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94a28c5a3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In the tags, there was the word ‘coney’ which we were not sure about. And UK’s distinctive interest was Covid and lockdown, Canada was still Prince Harry.</a:t>
            </a:r>
            <a:endParaRPr/>
          </a:p>
          <a:p>
            <a:pPr indent="0" lvl="0" marL="0" rtl="0" algn="l">
              <a:lnSpc>
                <a:spcPct val="100000"/>
              </a:lnSpc>
              <a:spcBef>
                <a:spcPts val="1200"/>
              </a:spcBef>
              <a:spcAft>
                <a:spcPts val="0"/>
              </a:spcAft>
              <a:buSzPts val="1100"/>
              <a:buNone/>
            </a:pPr>
            <a:r>
              <a:t/>
            </a:r>
            <a:endParaRPr/>
          </a:p>
        </p:txBody>
      </p:sp>
      <p:sp>
        <p:nvSpPr>
          <p:cNvPr id="622" name="Google Shape;622;gd94a28c5a3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During the investigation phase, we found out one of the keywords in US tag category ‘coney’ was not coney island in NY but the one of the restaurant name in Detroit. In fact, there was a shooting in Detroit Coney Island restaurant. Here is one of the video title which is “Video captures fatal shooting inside Detroit Coney Island restaurant”.</a:t>
            </a:r>
            <a:endParaRPr/>
          </a:p>
          <a:p>
            <a:pPr indent="0" lvl="0" marL="0" rtl="0" algn="l">
              <a:lnSpc>
                <a:spcPct val="100000"/>
              </a:lnSpc>
              <a:spcBef>
                <a:spcPts val="1200"/>
              </a:spcBef>
              <a:spcAft>
                <a:spcPts val="0"/>
              </a:spcAft>
              <a:buSzPts val="1100"/>
              <a:buNone/>
            </a:pPr>
            <a:r>
              <a:t/>
            </a:r>
            <a:endParaRPr/>
          </a:p>
        </p:txBody>
      </p:sp>
      <p:sp>
        <p:nvSpPr>
          <p:cNvPr id="657" name="Google Shape;6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94a28c5a3_1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t>Through this process, there were certain challenges and potential areas to improve on our projects. First of all, because of the language barrier, we had to split into only English-speaking countries. Especially, the textual analyst cannot just use a translator but also should understand the structure of the languages so that be able to distinguish stop words and keywords.</a:t>
            </a:r>
            <a:endParaRPr/>
          </a:p>
          <a:p>
            <a:pPr indent="0" lvl="0" marL="0" rtl="0" algn="l">
              <a:lnSpc>
                <a:spcPct val="115000"/>
              </a:lnSpc>
              <a:spcBef>
                <a:spcPts val="1200"/>
              </a:spcBef>
              <a:spcAft>
                <a:spcPts val="0"/>
              </a:spcAft>
              <a:buSzPts val="1100"/>
              <a:buNone/>
            </a:pPr>
            <a:r>
              <a:rPr lang="en-US"/>
              <a:t>Second, since the size of the dataset was too large, it took some time to run through all the codes every time. Good maximum sample size is usually around 10% of the population,  therefore, we could have done the random sampling to minimize the crash, especially, on my laptop</a:t>
            </a:r>
            <a:endParaRPr/>
          </a:p>
          <a:p>
            <a:pPr indent="0" lvl="0" marL="0" rtl="0" algn="l">
              <a:lnSpc>
                <a:spcPct val="115000"/>
              </a:lnSpc>
              <a:spcBef>
                <a:spcPts val="1200"/>
              </a:spcBef>
              <a:spcAft>
                <a:spcPts val="0"/>
              </a:spcAft>
              <a:buSzPts val="1100"/>
              <a:buNone/>
            </a:pPr>
            <a:r>
              <a:rPr lang="en-US"/>
              <a:t>Third, there were some word base pairs according to the application but our codes were not able to collect from a text of speech corpus such as Among Us or Saturday Night Live. In this case, we later realized could have used function ‘n-grams’.</a:t>
            </a:r>
            <a:endParaRPr/>
          </a:p>
          <a:p>
            <a:pPr indent="0" lvl="0" marL="0" rtl="0" algn="l">
              <a:lnSpc>
                <a:spcPct val="115000"/>
              </a:lnSpc>
              <a:spcBef>
                <a:spcPts val="1200"/>
              </a:spcBef>
              <a:spcAft>
                <a:spcPts val="0"/>
              </a:spcAft>
              <a:buSzPts val="1100"/>
              <a:buNone/>
            </a:pPr>
            <a:r>
              <a:rPr lang="en-US"/>
              <a:t>Last but not least, we realized to have a certain level of understanding also could be really helpful to analyze the text, for example, there was a keywords nightmares in the Canada category, but we were not able to figure out whether it really means the words meaning itself of there was a show or other else. Furthermore, to analyze other language.  </a:t>
            </a:r>
            <a:endParaRPr/>
          </a:p>
          <a:p>
            <a:pPr indent="0" lvl="0" marL="0" rtl="0" algn="l">
              <a:lnSpc>
                <a:spcPct val="100000"/>
              </a:lnSpc>
              <a:spcBef>
                <a:spcPts val="1200"/>
              </a:spcBef>
              <a:spcAft>
                <a:spcPts val="0"/>
              </a:spcAft>
              <a:buSzPts val="1100"/>
              <a:buNone/>
            </a:pPr>
            <a:r>
              <a:t/>
            </a:r>
            <a:endParaRPr/>
          </a:p>
        </p:txBody>
      </p:sp>
      <p:sp>
        <p:nvSpPr>
          <p:cNvPr id="684" name="Google Shape;684;gd94a28c5a3_1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latin typeface="Calibri"/>
                <a:ea typeface="Calibri"/>
                <a:cs typeface="Calibri"/>
                <a:sym typeface="Calibri"/>
              </a:rPr>
              <a:t>If you want to improve your YouTube channel’s performance, you need to understand your data. The plus side of all of this data is you can dive deep into your videos’ performance and understand what’s happening on a granular level.65% of people are visual learners. Understanding these statistics not only helps individual creators to  create better contents, but can also benefit businesses to target main audience or target contents. According to Forbes, correctly targeted visual contents increase the amount spent by a customer by 31%, allow business to raise their prices by 11%, and improve the level of trust with 92% of consumers who research the  business.</a:t>
            </a:r>
            <a:endParaRPr>
              <a:solidFill>
                <a:schemeClr val="dk1"/>
              </a:solidFill>
              <a:latin typeface="Calibri"/>
              <a:ea typeface="Calibri"/>
              <a:cs typeface="Calibri"/>
              <a:sym typeface="Calibri"/>
            </a:endParaRPr>
          </a:p>
          <a:p>
            <a:pPr indent="0" lvl="0" marL="0" rtl="0" algn="l">
              <a:lnSpc>
                <a:spcPct val="100000"/>
              </a:lnSpc>
              <a:spcBef>
                <a:spcPts val="1600"/>
              </a:spcBef>
              <a:spcAft>
                <a:spcPts val="0"/>
              </a:spcAft>
              <a:buSzPts val="1100"/>
              <a:buNone/>
            </a:pPr>
            <a:r>
              <a:t/>
            </a:r>
            <a:endParaRPr>
              <a:solidFill>
                <a:schemeClr val="dk1"/>
              </a:solidFill>
              <a:latin typeface="Calibri"/>
              <a:ea typeface="Calibri"/>
              <a:cs typeface="Calibri"/>
              <a:sym typeface="Calibri"/>
            </a:endParaRPr>
          </a:p>
        </p:txBody>
      </p:sp>
      <p:sp>
        <p:nvSpPr>
          <p:cNvPr id="718" name="Google Shape;71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https://blog.hubspot.com/marketing/youtube-demographics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0" i="0" lang="en-US">
                <a:solidFill>
                  <a:srgbClr val="26313D"/>
                </a:solidFill>
                <a:latin typeface="Barlow"/>
                <a:ea typeface="Barlow"/>
                <a:cs typeface="Barlow"/>
                <a:sym typeface="Barlow"/>
              </a:rPr>
              <a:t>More than </a:t>
            </a:r>
            <a:r>
              <a:rPr b="1" i="0" lang="en-US" u="sng" strike="noStrike">
                <a:solidFill>
                  <a:srgbClr val="FF492C"/>
                </a:solidFill>
                <a:latin typeface="Barlow"/>
                <a:ea typeface="Barlow"/>
                <a:cs typeface="Barlow"/>
                <a:sym typeface="Barlow"/>
                <a:hlinkClick r:id="rId2">
                  <a:extLst>
                    <a:ext uri="{A12FA001-AC4F-418D-AE19-62706E023703}">
                      <ahyp:hlinkClr val="tx"/>
                    </a:ext>
                  </a:extLst>
                </a:hlinkClick>
              </a:rPr>
              <a:t>500</a:t>
            </a:r>
            <a:r>
              <a:rPr b="0" i="0" lang="en-US">
                <a:solidFill>
                  <a:srgbClr val="26313D"/>
                </a:solidFill>
                <a:latin typeface="Barlow"/>
                <a:ea typeface="Barlow"/>
                <a:cs typeface="Barlow"/>
                <a:sym typeface="Barlow"/>
              </a:rPr>
              <a:t> hours of video are uploaded every </a:t>
            </a:r>
            <a:r>
              <a:rPr b="0" i="1" lang="en-US">
                <a:solidFill>
                  <a:srgbClr val="26313D"/>
                </a:solidFill>
                <a:latin typeface="Barlow"/>
                <a:ea typeface="Barlow"/>
                <a:cs typeface="Barlow"/>
                <a:sym typeface="Barlow"/>
              </a:rPr>
              <a:t>minute</a:t>
            </a:r>
            <a:r>
              <a:rPr b="0" i="0" lang="en-US">
                <a:solidFill>
                  <a:srgbClr val="26313D"/>
                </a:solidFill>
                <a:latin typeface="Barlow"/>
                <a:ea typeface="Barlow"/>
                <a:cs typeface="Barlow"/>
                <a:sym typeface="Barlow"/>
              </a:rPr>
              <a:t> on YouTube, so the competition is fierce.</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latin typeface="Roboto Medium"/>
                <a:ea typeface="Roboto Medium"/>
                <a:cs typeface="Roboto Medium"/>
                <a:sym typeface="Roboto Medium"/>
              </a:rPr>
              <a:t>With continued increase in revenue earned by channels through Youtube, identifying hot topics and key variables that contribute to a video’s success is very important. Analyze trending video data over the previous two years to discover possible variations between variables across separate English speaking countries/ regions. </a:t>
            </a:r>
            <a:endParaRPr sz="1100">
              <a:solidFill>
                <a:srgbClr val="424242"/>
              </a:solidFill>
              <a:latin typeface="Source Code Pro"/>
              <a:ea typeface="Source Code Pro"/>
              <a:cs typeface="Source Code Pro"/>
              <a:sym typeface="Source Code Pr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14" name="Google Shape;1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https://www.searchenginepeople.com/blog/16071-youtube-ranking-algorithm.html</a:t>
            </a:r>
            <a:endParaRPr/>
          </a:p>
          <a:p>
            <a:pPr indent="0" lvl="0" marL="0" rtl="0" algn="l">
              <a:lnSpc>
                <a:spcPct val="100000"/>
              </a:lnSpc>
              <a:spcBef>
                <a:spcPts val="0"/>
              </a:spcBef>
              <a:spcAft>
                <a:spcPts val="0"/>
              </a:spcAft>
              <a:buSzPts val="1100"/>
              <a:buNone/>
            </a:pPr>
            <a:r>
              <a:t/>
            </a:r>
            <a:endParaRPr/>
          </a:p>
        </p:txBody>
      </p:sp>
      <p:sp>
        <p:nvSpPr>
          <p:cNvPr id="142" name="Google Shape;14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94a28c5a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https://www.searchenginepeople.com/blog/16071-youtube-ranking-algorithm.html</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n-US" sz="1100">
                <a:solidFill>
                  <a:schemeClr val="dk1"/>
                </a:solidFill>
                <a:latin typeface="Calibri"/>
                <a:ea typeface="Calibri"/>
                <a:cs typeface="Calibri"/>
                <a:sym typeface="Calibri"/>
              </a:rPr>
              <a:t>With continued increase in revenue earned by channels through Youtube, identifying hot topics and key variables that contribute to a video’s success is very important.   Analyze trending video data over the previous two years to discover possible variations between variables across separate English speaking countries/ regions. </a:t>
            </a:r>
            <a:endParaRPr/>
          </a:p>
          <a:p>
            <a:pPr indent="0" lvl="0" marL="0" rtl="0" algn="l">
              <a:lnSpc>
                <a:spcPct val="100000"/>
              </a:lnSpc>
              <a:spcBef>
                <a:spcPts val="0"/>
              </a:spcBef>
              <a:spcAft>
                <a:spcPts val="0"/>
              </a:spcAft>
              <a:buSzPts val="1100"/>
              <a:buNone/>
            </a:pPr>
            <a:r>
              <a:t/>
            </a:r>
            <a:endParaRPr/>
          </a:p>
        </p:txBody>
      </p:sp>
      <p:sp>
        <p:nvSpPr>
          <p:cNvPr id="170" name="Google Shape;170;gd94a28c5a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94a28c5a3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 Motivation &amp; Summary Slide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  * Define the core message or hypothesis of your project.</a:t>
            </a:r>
            <a:endParaRPr/>
          </a:p>
          <a:p>
            <a:pPr indent="0" lvl="0" marL="0" rtl="0" algn="l">
              <a:lnSpc>
                <a:spcPct val="100000"/>
              </a:lnSpc>
              <a:spcBef>
                <a:spcPts val="0"/>
              </a:spcBef>
              <a:spcAft>
                <a:spcPts val="0"/>
              </a:spcAft>
              <a:buClr>
                <a:schemeClr val="dk1"/>
              </a:buClr>
              <a:buSzPts val="1100"/>
              <a:buFont typeface="Arial"/>
              <a:buNone/>
            </a:pPr>
            <a:r>
              <a:rPr lang="en-US"/>
              <a:t>  * Describe the questions you asked, and _why_ you asked them</a:t>
            </a:r>
            <a:endParaRPr/>
          </a:p>
          <a:p>
            <a:pPr indent="0" lvl="0" marL="0" rtl="0" algn="l">
              <a:lnSpc>
                <a:spcPct val="100000"/>
              </a:lnSpc>
              <a:spcBef>
                <a:spcPts val="0"/>
              </a:spcBef>
              <a:spcAft>
                <a:spcPts val="0"/>
              </a:spcAft>
              <a:buClr>
                <a:schemeClr val="dk1"/>
              </a:buClr>
              <a:buSzPts val="1100"/>
              <a:buFont typeface="Arial"/>
              <a:buNone/>
            </a:pPr>
            <a:r>
              <a:rPr lang="en-US"/>
              <a:t>  * Describe whether you were able to answer these questions to your satisfaction, and briefly summarize your findings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191" name="Google Shape;191;gd94a28c5a3_1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94a28c5a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d94a28c5a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94a28c5a3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d94a28c5a3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1" name="Shape 11"/>
        <p:cNvGrpSpPr/>
        <p:nvPr/>
      </p:nvGrpSpPr>
      <p:grpSpPr>
        <a:xfrm>
          <a:off x="0" y="0"/>
          <a:ext cx="0" cy="0"/>
          <a:chOff x="0" y="0"/>
          <a:chExt cx="0" cy="0"/>
        </a:xfrm>
      </p:grpSpPr>
      <p:sp>
        <p:nvSpPr>
          <p:cNvPr id="12" name="Google Shape;1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7" name="Shape 17"/>
        <p:cNvGrpSpPr/>
        <p:nvPr/>
      </p:nvGrpSpPr>
      <p:grpSpPr>
        <a:xfrm>
          <a:off x="0" y="0"/>
          <a:ext cx="0" cy="0"/>
          <a:chOff x="0" y="0"/>
          <a:chExt cx="0" cy="0"/>
        </a:xfrm>
      </p:grpSpPr>
      <p:sp>
        <p:nvSpPr>
          <p:cNvPr id="18" name="Google Shape;18;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4" name="Google Shape;64;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3636"/>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8.png"/><Relationship Id="rId10" Type="http://schemas.openxmlformats.org/officeDocument/2006/relationships/image" Target="../media/image40.png"/><Relationship Id="rId9" Type="http://schemas.openxmlformats.org/officeDocument/2006/relationships/image" Target="../media/image54.png"/><Relationship Id="rId5" Type="http://schemas.openxmlformats.org/officeDocument/2006/relationships/image" Target="../media/image32.png"/><Relationship Id="rId6" Type="http://schemas.openxmlformats.org/officeDocument/2006/relationships/image" Target="../media/image44.png"/><Relationship Id="rId7" Type="http://schemas.openxmlformats.org/officeDocument/2006/relationships/image" Target="../media/image37.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5.png"/><Relationship Id="rId10" Type="http://schemas.openxmlformats.org/officeDocument/2006/relationships/image" Target="../media/image45.png"/><Relationship Id="rId9"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48.png"/><Relationship Id="rId8"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5.png"/><Relationship Id="rId10" Type="http://schemas.openxmlformats.org/officeDocument/2006/relationships/image" Target="../media/image49.png"/><Relationship Id="rId9" Type="http://schemas.openxmlformats.org/officeDocument/2006/relationships/image" Target="../media/image56.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42.png"/><Relationship Id="rId8"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45.png"/><Relationship Id="rId5" Type="http://schemas.openxmlformats.org/officeDocument/2006/relationships/image" Target="../media/image57.png"/><Relationship Id="rId6" Type="http://schemas.openxmlformats.org/officeDocument/2006/relationships/image" Target="../media/image53.png"/><Relationship Id="rId7"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61.png"/><Relationship Id="rId10" Type="http://schemas.openxmlformats.org/officeDocument/2006/relationships/image" Target="../media/image71.png"/><Relationship Id="rId9" Type="http://schemas.openxmlformats.org/officeDocument/2006/relationships/image" Target="../media/image59.png"/><Relationship Id="rId5" Type="http://schemas.openxmlformats.org/officeDocument/2006/relationships/image" Target="../media/image78.png"/><Relationship Id="rId6" Type="http://schemas.openxmlformats.org/officeDocument/2006/relationships/image" Target="../media/image63.png"/><Relationship Id="rId7" Type="http://schemas.openxmlformats.org/officeDocument/2006/relationships/image" Target="../media/image66.png"/><Relationship Id="rId8"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61.png"/><Relationship Id="rId10" Type="http://schemas.openxmlformats.org/officeDocument/2006/relationships/image" Target="../media/image65.png"/><Relationship Id="rId9" Type="http://schemas.openxmlformats.org/officeDocument/2006/relationships/image" Target="../media/image77.png"/><Relationship Id="rId5" Type="http://schemas.openxmlformats.org/officeDocument/2006/relationships/image" Target="../media/image62.png"/><Relationship Id="rId6" Type="http://schemas.openxmlformats.org/officeDocument/2006/relationships/image" Target="../media/image70.png"/><Relationship Id="rId7" Type="http://schemas.openxmlformats.org/officeDocument/2006/relationships/image" Target="../media/image64.png"/><Relationship Id="rId8"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75.png"/><Relationship Id="rId5"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73.png"/><Relationship Id="rId5" Type="http://schemas.openxmlformats.org/officeDocument/2006/relationships/image" Target="../media/image67.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www.kaggle.com/rsrishav/youtube-trending-video-dataset" TargetMode="External"/><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2096175" y="6218100"/>
            <a:ext cx="545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Boya Li , David Moon, EunJeong Heo</a:t>
            </a:r>
            <a:endParaRPr b="0" i="0" sz="1400" u="none" cap="none" strike="noStrike">
              <a:solidFill>
                <a:srgbClr val="000000"/>
              </a:solidFill>
              <a:latin typeface="Roboto"/>
              <a:ea typeface="Roboto"/>
              <a:cs typeface="Roboto"/>
              <a:sym typeface="Roboto"/>
            </a:endParaRPr>
          </a:p>
        </p:txBody>
      </p:sp>
      <p:grpSp>
        <p:nvGrpSpPr>
          <p:cNvPr id="85" name="Google Shape;85;p1"/>
          <p:cNvGrpSpPr/>
          <p:nvPr/>
        </p:nvGrpSpPr>
        <p:grpSpPr>
          <a:xfrm>
            <a:off x="2140545" y="769528"/>
            <a:ext cx="8151257" cy="3013516"/>
            <a:chOff x="3769940" y="1785937"/>
            <a:chExt cx="5960700" cy="2203668"/>
          </a:xfrm>
        </p:grpSpPr>
        <p:pic>
          <p:nvPicPr>
            <p:cNvPr id="86" name="Google Shape;86;p1"/>
            <p:cNvPicPr preferRelativeResize="0"/>
            <p:nvPr/>
          </p:nvPicPr>
          <p:blipFill rotWithShape="1">
            <a:blip r:embed="rId3">
              <a:alphaModFix/>
            </a:blip>
            <a:srcRect b="0" l="0" r="0" t="0"/>
            <a:stretch/>
          </p:blipFill>
          <p:spPr>
            <a:xfrm>
              <a:off x="4297595" y="1785937"/>
              <a:ext cx="4905375" cy="1895475"/>
            </a:xfrm>
            <a:prstGeom prst="rect">
              <a:avLst/>
            </a:prstGeom>
            <a:noFill/>
            <a:ln>
              <a:noFill/>
            </a:ln>
          </p:spPr>
        </p:pic>
        <p:sp>
          <p:nvSpPr>
            <p:cNvPr id="87" name="Google Shape;87;p1"/>
            <p:cNvSpPr txBox="1"/>
            <p:nvPr/>
          </p:nvSpPr>
          <p:spPr>
            <a:xfrm>
              <a:off x="3769940" y="3471805"/>
              <a:ext cx="5960700" cy="51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chemeClr val="lt1"/>
                  </a:solidFill>
                  <a:latin typeface="Roboto"/>
                  <a:ea typeface="Roboto"/>
                  <a:cs typeface="Roboto"/>
                  <a:sym typeface="Roboto"/>
                </a:rPr>
                <a:t>  Trending Video Analysis</a:t>
              </a:r>
              <a:endParaRPr b="0" i="0" sz="4000" u="none" cap="none" strike="noStrike">
                <a:solidFill>
                  <a:schemeClr val="lt1"/>
                </a:solidFill>
                <a:latin typeface="Roboto"/>
                <a:ea typeface="Roboto"/>
                <a:cs typeface="Roboto"/>
                <a:sym typeface="Roboto"/>
              </a:endParaRPr>
            </a:p>
          </p:txBody>
        </p:sp>
      </p:grpSp>
      <p:pic>
        <p:nvPicPr>
          <p:cNvPr descr="A picture containing text, vector graphics&#10;&#10;Description automatically generated" id="88" name="Google Shape;88;p1"/>
          <p:cNvPicPr preferRelativeResize="0"/>
          <p:nvPr/>
        </p:nvPicPr>
        <p:blipFill rotWithShape="1">
          <a:blip r:embed="rId4">
            <a:alphaModFix/>
          </a:blip>
          <a:srcRect b="60278" l="27254" r="22057" t="5694"/>
          <a:stretch/>
        </p:blipFill>
        <p:spPr>
          <a:xfrm>
            <a:off x="91441" y="4026841"/>
            <a:ext cx="2617470" cy="2545409"/>
          </a:xfrm>
          <a:prstGeom prst="rect">
            <a:avLst/>
          </a:prstGeom>
          <a:noFill/>
          <a:ln>
            <a:noFill/>
          </a:ln>
        </p:spPr>
      </p:pic>
      <p:sp>
        <p:nvSpPr>
          <p:cNvPr id="89" name="Google Shape;89;p1"/>
          <p:cNvSpPr txBox="1"/>
          <p:nvPr/>
        </p:nvSpPr>
        <p:spPr>
          <a:xfrm>
            <a:off x="2096182" y="5809028"/>
            <a:ext cx="51662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Rowdy Rooster Team</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d94a28c5a3_2_43"/>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297" name="Google Shape;297;gd94a28c5a3_2_43"/>
          <p:cNvGrpSpPr/>
          <p:nvPr/>
        </p:nvGrpSpPr>
        <p:grpSpPr>
          <a:xfrm>
            <a:off x="10229961" y="273145"/>
            <a:ext cx="1406718" cy="85800"/>
            <a:chOff x="395287" y="272775"/>
            <a:chExt cx="1406718" cy="85800"/>
          </a:xfrm>
        </p:grpSpPr>
        <p:sp>
          <p:nvSpPr>
            <p:cNvPr id="298" name="Google Shape;298;gd94a28c5a3_2_43"/>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99" name="Google Shape;299;gd94a28c5a3_2_43"/>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00" name="Google Shape;300;gd94a28c5a3_2_43"/>
            <p:cNvSpPr/>
            <p:nvPr/>
          </p:nvSpPr>
          <p:spPr>
            <a:xfrm>
              <a:off x="1055745"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01" name="Google Shape;301;gd94a28c5a3_2_43"/>
            <p:cNvSpPr/>
            <p:nvPr/>
          </p:nvSpPr>
          <p:spPr>
            <a:xfrm>
              <a:off x="1385974"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02" name="Google Shape;302;gd94a28c5a3_2_43"/>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pic>
        <p:nvPicPr>
          <p:cNvPr descr="Text&#10;&#10;Description automatically generated with medium confidence" id="303" name="Google Shape;303;gd94a28c5a3_2_43"/>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304" name="Google Shape;304;gd94a28c5a3_2_43"/>
          <p:cNvGrpSpPr/>
          <p:nvPr/>
        </p:nvGrpSpPr>
        <p:grpSpPr>
          <a:xfrm>
            <a:off x="201654" y="276925"/>
            <a:ext cx="6005155" cy="646200"/>
            <a:chOff x="102105" y="682717"/>
            <a:chExt cx="1709312" cy="646200"/>
          </a:xfrm>
        </p:grpSpPr>
        <p:sp>
          <p:nvSpPr>
            <p:cNvPr id="305" name="Google Shape;305;gd94a28c5a3_2_43"/>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306" name="Google Shape;306;gd94a28c5a3_2_43"/>
            <p:cNvSpPr/>
            <p:nvPr/>
          </p:nvSpPr>
          <p:spPr>
            <a:xfrm>
              <a:off x="378017" y="714747"/>
              <a:ext cx="143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 Cleanup &amp; Exploration</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307" name="Google Shape;307;gd94a28c5a3_2_43"/>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308" name="Google Shape;308;gd94a28c5a3_2_43"/>
          <p:cNvSpPr txBox="1"/>
          <p:nvPr/>
        </p:nvSpPr>
        <p:spPr>
          <a:xfrm>
            <a:off x="1697710" y="1181707"/>
            <a:ext cx="201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Data Cleaning</a:t>
            </a:r>
            <a:endParaRPr b="1" i="0" sz="2400" u="none" cap="none" strike="noStrike">
              <a:solidFill>
                <a:schemeClr val="dk1"/>
              </a:solidFill>
              <a:latin typeface="Calibri"/>
              <a:ea typeface="Calibri"/>
              <a:cs typeface="Calibri"/>
              <a:sym typeface="Calibri"/>
            </a:endParaRPr>
          </a:p>
        </p:txBody>
      </p:sp>
      <p:pic>
        <p:nvPicPr>
          <p:cNvPr descr="Shape&#10;&#10;Description automatically generated with low confidence" id="309" name="Google Shape;309;gd94a28c5a3_2_43"/>
          <p:cNvPicPr preferRelativeResize="0"/>
          <p:nvPr/>
        </p:nvPicPr>
        <p:blipFill rotWithShape="1">
          <a:blip r:embed="rId4">
            <a:alphaModFix/>
          </a:blip>
          <a:srcRect b="0" l="0" r="0" t="0"/>
          <a:stretch/>
        </p:blipFill>
        <p:spPr>
          <a:xfrm>
            <a:off x="1143610" y="1029482"/>
            <a:ext cx="554100" cy="554100"/>
          </a:xfrm>
          <a:prstGeom prst="rect">
            <a:avLst/>
          </a:prstGeom>
          <a:noFill/>
          <a:ln>
            <a:noFill/>
          </a:ln>
        </p:spPr>
      </p:pic>
      <p:grpSp>
        <p:nvGrpSpPr>
          <p:cNvPr id="310" name="Google Shape;310;gd94a28c5a3_2_43"/>
          <p:cNvGrpSpPr/>
          <p:nvPr/>
        </p:nvGrpSpPr>
        <p:grpSpPr>
          <a:xfrm>
            <a:off x="201654" y="276925"/>
            <a:ext cx="6005155" cy="646200"/>
            <a:chOff x="102105" y="682717"/>
            <a:chExt cx="1709312" cy="646200"/>
          </a:xfrm>
        </p:grpSpPr>
        <p:sp>
          <p:nvSpPr>
            <p:cNvPr id="311" name="Google Shape;311;gd94a28c5a3_2_43"/>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312" name="Google Shape;312;gd94a28c5a3_2_43"/>
            <p:cNvSpPr/>
            <p:nvPr/>
          </p:nvSpPr>
          <p:spPr>
            <a:xfrm>
              <a:off x="378017" y="714747"/>
              <a:ext cx="143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200" u="none" cap="none" strike="noStrike">
                  <a:solidFill>
                    <a:srgbClr val="FFFFFF"/>
                  </a:solidFill>
                  <a:latin typeface="Calibri"/>
                  <a:ea typeface="Calibri"/>
                  <a:cs typeface="Calibri"/>
                  <a:sym typeface="Calibri"/>
                </a:rPr>
                <a:t>Data Cleanup &amp; Exploration</a:t>
              </a:r>
              <a:endParaRPr b="0" i="0" sz="32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313" name="Google Shape;313;gd94a28c5a3_2_43"/>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314" name="Google Shape;314;gd94a28c5a3_2_43"/>
          <p:cNvSpPr txBox="1"/>
          <p:nvPr/>
        </p:nvSpPr>
        <p:spPr>
          <a:xfrm>
            <a:off x="974075" y="5272345"/>
            <a:ext cx="9736942" cy="1107955"/>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Calibri"/>
              <a:buChar char="•"/>
            </a:pPr>
            <a:r>
              <a:rPr b="0" i="0" lang="en-US" sz="2200" u="none" cap="none" strike="noStrike">
                <a:solidFill>
                  <a:srgbClr val="000000"/>
                </a:solidFill>
                <a:latin typeface="Calibri"/>
                <a:ea typeface="Calibri"/>
                <a:cs typeface="Calibri"/>
                <a:sym typeface="Calibri"/>
              </a:rPr>
              <a:t>Convert ‘publishedAt’ and ‘categoryId’ columns into simple readable format</a:t>
            </a:r>
            <a:endParaRPr b="0" i="0" sz="2200" u="none" cap="none" strike="noStrike">
              <a:solidFill>
                <a:srgbClr val="000000"/>
              </a:solidFill>
              <a:latin typeface="Calibri"/>
              <a:ea typeface="Calibri"/>
              <a:cs typeface="Calibri"/>
              <a:sym typeface="Calibri"/>
            </a:endParaRPr>
          </a:p>
          <a:p>
            <a:pPr indent="-355600" lvl="0" marL="457200" marR="0" rtl="0" algn="l">
              <a:lnSpc>
                <a:spcPct val="150000"/>
              </a:lnSpc>
              <a:spcBef>
                <a:spcPts val="0"/>
              </a:spcBef>
              <a:spcAft>
                <a:spcPts val="0"/>
              </a:spcAft>
              <a:buClr>
                <a:srgbClr val="000000"/>
              </a:buClr>
              <a:buSzPts val="2000"/>
              <a:buFont typeface="Calibri"/>
              <a:buChar char="•"/>
            </a:pPr>
            <a:r>
              <a:rPr b="0" i="0" lang="en-US" sz="2200" u="none" cap="none" strike="noStrike">
                <a:solidFill>
                  <a:srgbClr val="000000"/>
                </a:solidFill>
                <a:latin typeface="Calibri"/>
                <a:ea typeface="Calibri"/>
                <a:cs typeface="Calibri"/>
                <a:sym typeface="Calibri"/>
              </a:rPr>
              <a:t>Create dataframes out of counts afterwards</a:t>
            </a:r>
            <a:endParaRPr b="1" i="0" sz="2000" u="none" cap="none" strike="noStrike">
              <a:solidFill>
                <a:schemeClr val="lt1"/>
              </a:solidFill>
              <a:latin typeface="Calibri"/>
              <a:ea typeface="Calibri"/>
              <a:cs typeface="Calibri"/>
              <a:sym typeface="Calibri"/>
            </a:endParaRPr>
          </a:p>
        </p:txBody>
      </p:sp>
      <p:grpSp>
        <p:nvGrpSpPr>
          <p:cNvPr id="315" name="Google Shape;315;gd94a28c5a3_2_43"/>
          <p:cNvGrpSpPr/>
          <p:nvPr/>
        </p:nvGrpSpPr>
        <p:grpSpPr>
          <a:xfrm>
            <a:off x="1085030" y="1783247"/>
            <a:ext cx="9773048" cy="3499898"/>
            <a:chOff x="1188727" y="1783247"/>
            <a:chExt cx="9773048" cy="3499898"/>
          </a:xfrm>
        </p:grpSpPr>
        <p:pic>
          <p:nvPicPr>
            <p:cNvPr descr="Arrow: Slight curve with solid fill" id="316" name="Google Shape;316;gd94a28c5a3_2_43"/>
            <p:cNvPicPr preferRelativeResize="0"/>
            <p:nvPr/>
          </p:nvPicPr>
          <p:blipFill rotWithShape="1">
            <a:blip r:embed="rId5">
              <a:alphaModFix/>
            </a:blip>
            <a:srcRect b="0" l="0" r="0" t="0"/>
            <a:stretch/>
          </p:blipFill>
          <p:spPr>
            <a:xfrm>
              <a:off x="6191590" y="3187991"/>
              <a:ext cx="766546" cy="774238"/>
            </a:xfrm>
            <a:prstGeom prst="rect">
              <a:avLst/>
            </a:prstGeom>
            <a:noFill/>
            <a:ln>
              <a:noFill/>
            </a:ln>
          </p:spPr>
        </p:pic>
        <p:pic>
          <p:nvPicPr>
            <p:cNvPr id="317" name="Google Shape;317;gd94a28c5a3_2_43"/>
            <p:cNvPicPr preferRelativeResize="0"/>
            <p:nvPr/>
          </p:nvPicPr>
          <p:blipFill rotWithShape="1">
            <a:blip r:embed="rId6">
              <a:alphaModFix/>
            </a:blip>
            <a:srcRect b="0" l="0" r="0" t="0"/>
            <a:stretch/>
          </p:blipFill>
          <p:spPr>
            <a:xfrm>
              <a:off x="1188727" y="1783247"/>
              <a:ext cx="4869292" cy="3410908"/>
            </a:xfrm>
            <a:prstGeom prst="rect">
              <a:avLst/>
            </a:prstGeom>
            <a:noFill/>
            <a:ln cap="flat" cmpd="sng" w="9525">
              <a:solidFill>
                <a:srgbClr val="424242"/>
              </a:solidFill>
              <a:prstDash val="solid"/>
              <a:round/>
              <a:headEnd len="sm" w="sm" type="none"/>
              <a:tailEnd len="sm" w="sm" type="none"/>
            </a:ln>
          </p:spPr>
        </p:pic>
        <p:pic>
          <p:nvPicPr>
            <p:cNvPr id="318" name="Google Shape;318;gd94a28c5a3_2_43"/>
            <p:cNvPicPr preferRelativeResize="0"/>
            <p:nvPr/>
          </p:nvPicPr>
          <p:blipFill rotWithShape="1">
            <a:blip r:embed="rId7">
              <a:alphaModFix/>
            </a:blip>
            <a:srcRect b="0" l="0" r="0" t="0"/>
            <a:stretch/>
          </p:blipFill>
          <p:spPr>
            <a:xfrm>
              <a:off x="9865725" y="1819890"/>
              <a:ext cx="1096050" cy="3463255"/>
            </a:xfrm>
            <a:prstGeom prst="rect">
              <a:avLst/>
            </a:prstGeom>
            <a:noFill/>
            <a:ln cap="flat" cmpd="sng" w="9525">
              <a:solidFill>
                <a:srgbClr val="424242"/>
              </a:solidFill>
              <a:prstDash val="solid"/>
              <a:round/>
              <a:headEnd len="sm" w="sm" type="none"/>
              <a:tailEnd len="sm" w="sm" type="none"/>
            </a:ln>
          </p:spPr>
        </p:pic>
        <p:pic>
          <p:nvPicPr>
            <p:cNvPr id="319" name="Google Shape;319;gd94a28c5a3_2_43"/>
            <p:cNvPicPr preferRelativeResize="0"/>
            <p:nvPr/>
          </p:nvPicPr>
          <p:blipFill rotWithShape="1">
            <a:blip r:embed="rId8">
              <a:alphaModFix/>
            </a:blip>
            <a:srcRect b="0" l="0" r="0" t="0"/>
            <a:stretch/>
          </p:blipFill>
          <p:spPr>
            <a:xfrm>
              <a:off x="7174670" y="1807621"/>
              <a:ext cx="1291387" cy="3445929"/>
            </a:xfrm>
            <a:prstGeom prst="rect">
              <a:avLst/>
            </a:prstGeom>
            <a:noFill/>
            <a:ln cap="flat" cmpd="sng" w="9525">
              <a:solidFill>
                <a:srgbClr val="424242"/>
              </a:solidFill>
              <a:prstDash val="solid"/>
              <a:round/>
              <a:headEnd len="sm" w="sm" type="none"/>
              <a:tailEnd len="sm" w="sm" type="none"/>
            </a:ln>
          </p:spPr>
        </p:pic>
        <p:pic>
          <p:nvPicPr>
            <p:cNvPr descr="Arrow: Slight curve with solid fill" id="320" name="Google Shape;320;gd94a28c5a3_2_43"/>
            <p:cNvPicPr preferRelativeResize="0"/>
            <p:nvPr/>
          </p:nvPicPr>
          <p:blipFill rotWithShape="1">
            <a:blip r:embed="rId5">
              <a:alphaModFix/>
            </a:blip>
            <a:srcRect b="0" l="0" r="0" t="0"/>
            <a:stretch/>
          </p:blipFill>
          <p:spPr>
            <a:xfrm>
              <a:off x="8782618" y="3187991"/>
              <a:ext cx="766546" cy="774238"/>
            </a:xfrm>
            <a:prstGeom prst="rect">
              <a:avLst/>
            </a:prstGeom>
            <a:noFill/>
            <a:ln>
              <a:noFill/>
            </a:ln>
          </p:spPr>
        </p:pic>
      </p:grpSp>
      <p:cxnSp>
        <p:nvCxnSpPr>
          <p:cNvPr id="321" name="Google Shape;321;gd94a28c5a3_2_43"/>
          <p:cNvCxnSpPr/>
          <p:nvPr/>
        </p:nvCxnSpPr>
        <p:spPr>
          <a:xfrm>
            <a:off x="1035719" y="1671166"/>
            <a:ext cx="9854700"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d94a28c5a3_2_140"/>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27" name="Google Shape;327;gd94a28c5a3_2_140"/>
          <p:cNvGrpSpPr/>
          <p:nvPr/>
        </p:nvGrpSpPr>
        <p:grpSpPr>
          <a:xfrm>
            <a:off x="10229961" y="273145"/>
            <a:ext cx="1406718" cy="85800"/>
            <a:chOff x="395287" y="272775"/>
            <a:chExt cx="1406718" cy="85800"/>
          </a:xfrm>
        </p:grpSpPr>
        <p:sp>
          <p:nvSpPr>
            <p:cNvPr id="328" name="Google Shape;328;gd94a28c5a3_2_140"/>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29" name="Google Shape;329;gd94a28c5a3_2_140"/>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30" name="Google Shape;330;gd94a28c5a3_2_140"/>
            <p:cNvSpPr/>
            <p:nvPr/>
          </p:nvSpPr>
          <p:spPr>
            <a:xfrm>
              <a:off x="1055745"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31" name="Google Shape;331;gd94a28c5a3_2_140"/>
            <p:cNvSpPr/>
            <p:nvPr/>
          </p:nvSpPr>
          <p:spPr>
            <a:xfrm>
              <a:off x="1385974"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32" name="Google Shape;332;gd94a28c5a3_2_140"/>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pic>
        <p:nvPicPr>
          <p:cNvPr descr="Text&#10;&#10;Description automatically generated with medium confidence" id="333" name="Google Shape;333;gd94a28c5a3_2_140"/>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334" name="Google Shape;334;gd94a28c5a3_2_140"/>
          <p:cNvGrpSpPr/>
          <p:nvPr/>
        </p:nvGrpSpPr>
        <p:grpSpPr>
          <a:xfrm>
            <a:off x="201654" y="276925"/>
            <a:ext cx="6005155" cy="646200"/>
            <a:chOff x="102105" y="682717"/>
            <a:chExt cx="1709312" cy="646200"/>
          </a:xfrm>
        </p:grpSpPr>
        <p:sp>
          <p:nvSpPr>
            <p:cNvPr id="335" name="Google Shape;335;gd94a28c5a3_2_140"/>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336" name="Google Shape;336;gd94a28c5a3_2_140"/>
            <p:cNvSpPr/>
            <p:nvPr/>
          </p:nvSpPr>
          <p:spPr>
            <a:xfrm>
              <a:off x="378017" y="714747"/>
              <a:ext cx="143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200" u="none" cap="none" strike="noStrike">
                  <a:solidFill>
                    <a:srgbClr val="FFFFFF"/>
                  </a:solidFill>
                  <a:latin typeface="Calibri"/>
                  <a:ea typeface="Calibri"/>
                  <a:cs typeface="Calibri"/>
                  <a:sym typeface="Calibri"/>
                </a:rPr>
                <a:t>Data Cleanup &amp; Exploration</a:t>
              </a:r>
              <a:endParaRPr b="0" i="0" sz="32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337" name="Google Shape;337;gd94a28c5a3_2_140"/>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338" name="Google Shape;338;gd94a28c5a3_2_140"/>
          <p:cNvSpPr txBox="1"/>
          <p:nvPr/>
        </p:nvSpPr>
        <p:spPr>
          <a:xfrm>
            <a:off x="1960476" y="1114596"/>
            <a:ext cx="4821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Textual Analysis with NLTK Libraries</a:t>
            </a:r>
            <a:endParaRPr b="0" i="0" sz="1400" u="none" cap="none" strike="noStrike">
              <a:solidFill>
                <a:srgbClr val="000000"/>
              </a:solidFill>
              <a:latin typeface="Arial"/>
              <a:ea typeface="Arial"/>
              <a:cs typeface="Arial"/>
              <a:sym typeface="Arial"/>
            </a:endParaRPr>
          </a:p>
        </p:txBody>
      </p:sp>
      <p:cxnSp>
        <p:nvCxnSpPr>
          <p:cNvPr id="339" name="Google Shape;339;gd94a28c5a3_2_140"/>
          <p:cNvCxnSpPr/>
          <p:nvPr/>
        </p:nvCxnSpPr>
        <p:spPr>
          <a:xfrm>
            <a:off x="1240043" y="1604587"/>
            <a:ext cx="9854700" cy="0"/>
          </a:xfrm>
          <a:prstGeom prst="straightConnector1">
            <a:avLst/>
          </a:prstGeom>
          <a:noFill/>
          <a:ln cap="flat" cmpd="sng" w="19050">
            <a:solidFill>
              <a:srgbClr val="FF0000"/>
            </a:solidFill>
            <a:prstDash val="solid"/>
            <a:round/>
            <a:headEnd len="sm" w="sm" type="none"/>
            <a:tailEnd len="sm" w="sm" type="none"/>
          </a:ln>
        </p:spPr>
      </p:cxnSp>
      <p:pic>
        <p:nvPicPr>
          <p:cNvPr descr="Logo&#10;&#10;Description automatically generated" id="340" name="Google Shape;340;gd94a28c5a3_2_140"/>
          <p:cNvPicPr preferRelativeResize="0"/>
          <p:nvPr/>
        </p:nvPicPr>
        <p:blipFill rotWithShape="1">
          <a:blip r:embed="rId4">
            <a:alphaModFix/>
          </a:blip>
          <a:srcRect b="0" l="0" r="0" t="0"/>
          <a:stretch/>
        </p:blipFill>
        <p:spPr>
          <a:xfrm>
            <a:off x="1237456" y="1012886"/>
            <a:ext cx="644884" cy="644884"/>
          </a:xfrm>
          <a:prstGeom prst="rect">
            <a:avLst/>
          </a:prstGeom>
          <a:noFill/>
          <a:ln>
            <a:noFill/>
          </a:ln>
        </p:spPr>
      </p:pic>
      <p:pic>
        <p:nvPicPr>
          <p:cNvPr id="341" name="Google Shape;341;gd94a28c5a3_2_140"/>
          <p:cNvPicPr preferRelativeResize="0"/>
          <p:nvPr/>
        </p:nvPicPr>
        <p:blipFill rotWithShape="1">
          <a:blip r:embed="rId5">
            <a:alphaModFix/>
          </a:blip>
          <a:srcRect b="54072" l="669" r="24952" t="31351"/>
          <a:stretch/>
        </p:blipFill>
        <p:spPr>
          <a:xfrm>
            <a:off x="1227139" y="3692162"/>
            <a:ext cx="4989242" cy="803082"/>
          </a:xfrm>
          <a:prstGeom prst="rect">
            <a:avLst/>
          </a:prstGeom>
          <a:noFill/>
          <a:ln cap="flat" cmpd="sng" w="9525">
            <a:solidFill>
              <a:srgbClr val="363636"/>
            </a:solidFill>
            <a:prstDash val="solid"/>
            <a:round/>
            <a:headEnd len="sm" w="sm" type="none"/>
            <a:tailEnd len="sm" w="sm" type="none"/>
          </a:ln>
        </p:spPr>
      </p:pic>
      <p:pic>
        <p:nvPicPr>
          <p:cNvPr id="342" name="Google Shape;342;gd94a28c5a3_2_140"/>
          <p:cNvPicPr preferRelativeResize="0"/>
          <p:nvPr/>
        </p:nvPicPr>
        <p:blipFill rotWithShape="1">
          <a:blip r:embed="rId6">
            <a:alphaModFix/>
          </a:blip>
          <a:srcRect b="55952" l="199" r="0" t="340"/>
          <a:stretch/>
        </p:blipFill>
        <p:spPr>
          <a:xfrm>
            <a:off x="1237456" y="4562181"/>
            <a:ext cx="4989240" cy="1654225"/>
          </a:xfrm>
          <a:prstGeom prst="rect">
            <a:avLst/>
          </a:prstGeom>
          <a:noFill/>
          <a:ln cap="flat" cmpd="sng" w="9525">
            <a:solidFill>
              <a:srgbClr val="363636"/>
            </a:solidFill>
            <a:prstDash val="solid"/>
            <a:round/>
            <a:headEnd len="sm" w="sm" type="none"/>
            <a:tailEnd len="sm" w="sm" type="none"/>
          </a:ln>
        </p:spPr>
      </p:pic>
      <p:pic>
        <p:nvPicPr>
          <p:cNvPr id="343" name="Google Shape;343;gd94a28c5a3_2_140"/>
          <p:cNvPicPr preferRelativeResize="0"/>
          <p:nvPr/>
        </p:nvPicPr>
        <p:blipFill rotWithShape="1">
          <a:blip r:embed="rId7">
            <a:alphaModFix/>
          </a:blip>
          <a:srcRect b="0" l="0" r="14244" t="0"/>
          <a:stretch/>
        </p:blipFill>
        <p:spPr>
          <a:xfrm>
            <a:off x="1224328" y="1741051"/>
            <a:ext cx="4989240" cy="1888572"/>
          </a:xfrm>
          <a:prstGeom prst="rect">
            <a:avLst/>
          </a:prstGeom>
          <a:noFill/>
          <a:ln cap="flat" cmpd="sng" w="9525">
            <a:solidFill>
              <a:srgbClr val="363636"/>
            </a:solidFill>
            <a:prstDash val="solid"/>
            <a:round/>
            <a:headEnd len="sm" w="sm" type="none"/>
            <a:tailEnd len="sm" w="sm" type="none"/>
          </a:ln>
        </p:spPr>
      </p:pic>
      <p:cxnSp>
        <p:nvCxnSpPr>
          <p:cNvPr id="344" name="Google Shape;344;gd94a28c5a3_2_140"/>
          <p:cNvCxnSpPr/>
          <p:nvPr/>
        </p:nvCxnSpPr>
        <p:spPr>
          <a:xfrm>
            <a:off x="6482266" y="1751704"/>
            <a:ext cx="0" cy="4436400"/>
          </a:xfrm>
          <a:prstGeom prst="straightConnector1">
            <a:avLst/>
          </a:prstGeom>
          <a:noFill/>
          <a:ln cap="flat" cmpd="sng" w="28575">
            <a:solidFill>
              <a:srgbClr val="FF0000"/>
            </a:solidFill>
            <a:prstDash val="dash"/>
            <a:round/>
            <a:headEnd len="sm" w="sm" type="none"/>
            <a:tailEnd len="sm" w="sm" type="none"/>
          </a:ln>
        </p:spPr>
      </p:cxnSp>
      <p:sp>
        <p:nvSpPr>
          <p:cNvPr id="345" name="Google Shape;345;gd94a28c5a3_2_140"/>
          <p:cNvSpPr txBox="1"/>
          <p:nvPr/>
        </p:nvSpPr>
        <p:spPr>
          <a:xfrm>
            <a:off x="6591300" y="1751704"/>
            <a:ext cx="4503300" cy="480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Courier New"/>
              <a:buChar char="o"/>
            </a:pPr>
            <a:r>
              <a:rPr b="1" i="0" lang="en-US" sz="2200" u="none" cap="none" strike="noStrike">
                <a:solidFill>
                  <a:srgbClr val="000000"/>
                </a:solidFill>
                <a:latin typeface="Calibri"/>
                <a:ea typeface="Calibri"/>
                <a:cs typeface="Calibri"/>
                <a:sym typeface="Calibri"/>
              </a:rPr>
              <a:t>Tokenization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 is the process of breaking up a given     </a:t>
            </a:r>
            <a:br>
              <a:rPr b="0" i="0" lang="en-US" sz="2000" u="none" cap="none" strike="noStrike">
                <a:solidFill>
                  <a:srgbClr val="000000"/>
                </a:solidFill>
                <a:latin typeface="Calibri"/>
                <a:ea typeface="Calibri"/>
                <a:cs typeface="Calibri"/>
                <a:sym typeface="Calibri"/>
              </a:rPr>
            </a:br>
            <a:r>
              <a:rPr b="0" i="0" lang="en-US" sz="2000" u="none" cap="none" strike="noStrike">
                <a:solidFill>
                  <a:srgbClr val="000000"/>
                </a:solidFill>
                <a:latin typeface="Calibri"/>
                <a:ea typeface="Calibri"/>
                <a:cs typeface="Calibri"/>
                <a:sym typeface="Calibri"/>
              </a:rPr>
              <a:t>        text into units called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200"/>
              <a:buFont typeface="Courier New"/>
              <a:buChar char="o"/>
            </a:pPr>
            <a:r>
              <a:rPr b="1" i="0" lang="en-US" sz="2200" u="none" cap="none" strike="noStrike">
                <a:solidFill>
                  <a:srgbClr val="000000"/>
                </a:solidFill>
                <a:latin typeface="Calibri"/>
                <a:ea typeface="Calibri"/>
                <a:cs typeface="Calibri"/>
                <a:sym typeface="Calibri"/>
              </a:rPr>
              <a:t>Stop words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:are a set of commonly used words in    </a:t>
            </a:r>
            <a:br>
              <a:rPr b="0" i="0" lang="en-US" sz="2000" u="none" cap="none" strike="noStrike">
                <a:solidFill>
                  <a:srgbClr val="000000"/>
                </a:solidFill>
                <a:latin typeface="Calibri"/>
                <a:ea typeface="Calibri"/>
                <a:cs typeface="Calibri"/>
                <a:sym typeface="Calibri"/>
              </a:rPr>
            </a:br>
            <a:r>
              <a:rPr b="0" i="0" lang="en-US" sz="2000" u="none" cap="none" strike="noStrike">
                <a:solidFill>
                  <a:srgbClr val="000000"/>
                </a:solidFill>
                <a:latin typeface="Calibri"/>
                <a:ea typeface="Calibri"/>
                <a:cs typeface="Calibri"/>
                <a:sym typeface="Calibri"/>
              </a:rPr>
              <a:t>       any language.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200"/>
              <a:buFont typeface="Courier New"/>
              <a:buChar char="o"/>
            </a:pPr>
            <a:r>
              <a:rPr b="1" i="0" lang="en-US" sz="2200" u="none" cap="none" strike="noStrike">
                <a:solidFill>
                  <a:srgbClr val="000000"/>
                </a:solidFill>
                <a:latin typeface="Calibri"/>
                <a:ea typeface="Calibri"/>
                <a:cs typeface="Calibri"/>
                <a:sym typeface="Calibri"/>
              </a:rPr>
              <a:t>Stemming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:is the process of reducing inflected     </a:t>
            </a:r>
            <a:br>
              <a:rPr b="0" i="0" lang="en-US" sz="2000" u="none" cap="none" strike="noStrike">
                <a:solidFill>
                  <a:srgbClr val="000000"/>
                </a:solidFill>
                <a:latin typeface="Calibri"/>
                <a:ea typeface="Calibri"/>
                <a:cs typeface="Calibri"/>
                <a:sym typeface="Calibri"/>
              </a:rPr>
            </a:br>
            <a:r>
              <a:rPr b="0" i="0" lang="en-US" sz="2000" u="none" cap="none" strike="noStrike">
                <a:solidFill>
                  <a:srgbClr val="000000"/>
                </a:solidFill>
                <a:latin typeface="Calibri"/>
                <a:ea typeface="Calibri"/>
                <a:cs typeface="Calibri"/>
                <a:sym typeface="Calibri"/>
              </a:rPr>
              <a:t>       words to their word stem, base or </a:t>
            </a:r>
            <a:br>
              <a:rPr b="0" i="0" lang="en-US" sz="2000" u="none" cap="none" strike="noStrike">
                <a:solidFill>
                  <a:srgbClr val="000000"/>
                </a:solidFill>
                <a:latin typeface="Calibri"/>
                <a:ea typeface="Calibri"/>
                <a:cs typeface="Calibri"/>
                <a:sym typeface="Calibri"/>
              </a:rPr>
            </a:br>
            <a:r>
              <a:rPr b="0" i="0" lang="en-US" sz="2000" u="none" cap="none" strike="noStrike">
                <a:solidFill>
                  <a:srgbClr val="000000"/>
                </a:solidFill>
                <a:latin typeface="Calibri"/>
                <a:ea typeface="Calibri"/>
                <a:cs typeface="Calibri"/>
                <a:sym typeface="Calibri"/>
              </a:rPr>
              <a:t>       root form—generally a written word </a:t>
            </a:r>
            <a:br>
              <a:rPr b="0" i="0" lang="en-US" sz="2000" u="none" cap="none" strike="noStrike">
                <a:solidFill>
                  <a:srgbClr val="000000"/>
                </a:solidFill>
                <a:latin typeface="Calibri"/>
                <a:ea typeface="Calibri"/>
                <a:cs typeface="Calibri"/>
                <a:sym typeface="Calibri"/>
              </a:rPr>
            </a:br>
            <a:r>
              <a:rPr b="0" i="0" lang="en-US" sz="2000" u="none" cap="none" strike="noStrike">
                <a:solidFill>
                  <a:srgbClr val="000000"/>
                </a:solidFill>
                <a:latin typeface="Calibri"/>
                <a:ea typeface="Calibri"/>
                <a:cs typeface="Calibri"/>
                <a:sym typeface="Calibri"/>
              </a:rPr>
              <a:t>       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gd94a28c5a3_2_163"/>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351" name="Google Shape;351;gd94a28c5a3_2_163"/>
          <p:cNvGrpSpPr/>
          <p:nvPr/>
        </p:nvGrpSpPr>
        <p:grpSpPr>
          <a:xfrm>
            <a:off x="10229961" y="273145"/>
            <a:ext cx="1406718" cy="85800"/>
            <a:chOff x="395287" y="272775"/>
            <a:chExt cx="1406718" cy="85800"/>
          </a:xfrm>
        </p:grpSpPr>
        <p:sp>
          <p:nvSpPr>
            <p:cNvPr id="352" name="Google Shape;352;gd94a28c5a3_2_163"/>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3" name="Google Shape;353;gd94a28c5a3_2_163"/>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4" name="Google Shape;354;gd94a28c5a3_2_163"/>
            <p:cNvSpPr/>
            <p:nvPr/>
          </p:nvSpPr>
          <p:spPr>
            <a:xfrm>
              <a:off x="1055745"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5" name="Google Shape;355;gd94a28c5a3_2_163"/>
            <p:cNvSpPr/>
            <p:nvPr/>
          </p:nvSpPr>
          <p:spPr>
            <a:xfrm>
              <a:off x="1385974"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56" name="Google Shape;356;gd94a28c5a3_2_163"/>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pic>
        <p:nvPicPr>
          <p:cNvPr descr="Text&#10;&#10;Description automatically generated with medium confidence" id="357" name="Google Shape;357;gd94a28c5a3_2_163"/>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358" name="Google Shape;358;gd94a28c5a3_2_163"/>
          <p:cNvGrpSpPr/>
          <p:nvPr/>
        </p:nvGrpSpPr>
        <p:grpSpPr>
          <a:xfrm>
            <a:off x="201654" y="276925"/>
            <a:ext cx="6005155" cy="646200"/>
            <a:chOff x="102105" y="682717"/>
            <a:chExt cx="1709312" cy="646200"/>
          </a:xfrm>
        </p:grpSpPr>
        <p:sp>
          <p:nvSpPr>
            <p:cNvPr id="359" name="Google Shape;359;gd94a28c5a3_2_163"/>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360" name="Google Shape;360;gd94a28c5a3_2_163"/>
            <p:cNvSpPr/>
            <p:nvPr/>
          </p:nvSpPr>
          <p:spPr>
            <a:xfrm>
              <a:off x="378017" y="714747"/>
              <a:ext cx="143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 Cleanup &amp; Exploration</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361" name="Google Shape;361;gd94a28c5a3_2_163"/>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362" name="Google Shape;362;gd94a28c5a3_2_163"/>
          <p:cNvSpPr txBox="1"/>
          <p:nvPr/>
        </p:nvSpPr>
        <p:spPr>
          <a:xfrm>
            <a:off x="1894487" y="1114596"/>
            <a:ext cx="4348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Textual Analysis – World Cloud</a:t>
            </a:r>
            <a:endParaRPr b="0" i="0" sz="1400" u="none" cap="none" strike="noStrike">
              <a:solidFill>
                <a:srgbClr val="000000"/>
              </a:solidFill>
              <a:latin typeface="Arial"/>
              <a:ea typeface="Arial"/>
              <a:cs typeface="Arial"/>
              <a:sym typeface="Arial"/>
            </a:endParaRPr>
          </a:p>
        </p:txBody>
      </p:sp>
      <p:cxnSp>
        <p:nvCxnSpPr>
          <p:cNvPr id="363" name="Google Shape;363;gd94a28c5a3_2_163"/>
          <p:cNvCxnSpPr/>
          <p:nvPr/>
        </p:nvCxnSpPr>
        <p:spPr>
          <a:xfrm>
            <a:off x="1174054" y="1604587"/>
            <a:ext cx="9854700" cy="0"/>
          </a:xfrm>
          <a:prstGeom prst="straightConnector1">
            <a:avLst/>
          </a:prstGeom>
          <a:noFill/>
          <a:ln cap="flat" cmpd="sng" w="19050">
            <a:solidFill>
              <a:srgbClr val="FF0000"/>
            </a:solidFill>
            <a:prstDash val="solid"/>
            <a:round/>
            <a:headEnd len="sm" w="sm" type="none"/>
            <a:tailEnd len="sm" w="sm" type="none"/>
          </a:ln>
        </p:spPr>
      </p:cxnSp>
      <p:pic>
        <p:nvPicPr>
          <p:cNvPr descr="Logo&#10;&#10;Description automatically generated" id="364" name="Google Shape;364;gd94a28c5a3_2_163"/>
          <p:cNvPicPr preferRelativeResize="0"/>
          <p:nvPr/>
        </p:nvPicPr>
        <p:blipFill rotWithShape="1">
          <a:blip r:embed="rId4">
            <a:alphaModFix/>
          </a:blip>
          <a:srcRect b="0" l="0" r="0" t="0"/>
          <a:stretch/>
        </p:blipFill>
        <p:spPr>
          <a:xfrm>
            <a:off x="1190321" y="1012886"/>
            <a:ext cx="644884" cy="644884"/>
          </a:xfrm>
          <a:prstGeom prst="rect">
            <a:avLst/>
          </a:prstGeom>
          <a:noFill/>
          <a:ln>
            <a:noFill/>
          </a:ln>
        </p:spPr>
      </p:pic>
      <p:pic>
        <p:nvPicPr>
          <p:cNvPr id="365" name="Google Shape;365;gd94a28c5a3_2_163"/>
          <p:cNvPicPr preferRelativeResize="0"/>
          <p:nvPr/>
        </p:nvPicPr>
        <p:blipFill rotWithShape="1">
          <a:blip r:embed="rId5">
            <a:alphaModFix/>
          </a:blip>
          <a:srcRect b="0" l="0" r="9543" t="0"/>
          <a:stretch/>
        </p:blipFill>
        <p:spPr>
          <a:xfrm>
            <a:off x="5633735" y="2878657"/>
            <a:ext cx="5444032" cy="2293889"/>
          </a:xfrm>
          <a:prstGeom prst="rect">
            <a:avLst/>
          </a:prstGeom>
          <a:noFill/>
          <a:ln cap="flat" cmpd="sng" w="9525">
            <a:solidFill>
              <a:srgbClr val="363636"/>
            </a:solidFill>
            <a:prstDash val="solid"/>
            <a:round/>
            <a:headEnd len="sm" w="sm" type="none"/>
            <a:tailEnd len="sm" w="sm" type="none"/>
          </a:ln>
        </p:spPr>
      </p:pic>
      <p:pic>
        <p:nvPicPr>
          <p:cNvPr descr="A close-up of a sign&#10;&#10;Description automatically generated with low confidence" id="366" name="Google Shape;366;gd94a28c5a3_2_163"/>
          <p:cNvPicPr preferRelativeResize="0"/>
          <p:nvPr/>
        </p:nvPicPr>
        <p:blipFill rotWithShape="1">
          <a:blip r:embed="rId6">
            <a:alphaModFix/>
          </a:blip>
          <a:srcRect b="0" l="0" r="0" t="0"/>
          <a:stretch/>
        </p:blipFill>
        <p:spPr>
          <a:xfrm>
            <a:off x="1190321" y="2057684"/>
            <a:ext cx="4062407" cy="3787430"/>
          </a:xfrm>
          <a:prstGeom prst="rect">
            <a:avLst/>
          </a:prstGeom>
          <a:noFill/>
          <a:ln>
            <a:noFill/>
          </a:ln>
        </p:spPr>
      </p:pic>
      <p:cxnSp>
        <p:nvCxnSpPr>
          <p:cNvPr id="367" name="Google Shape;367;gd94a28c5a3_2_163"/>
          <p:cNvCxnSpPr/>
          <p:nvPr/>
        </p:nvCxnSpPr>
        <p:spPr>
          <a:xfrm>
            <a:off x="5399674" y="1952038"/>
            <a:ext cx="0" cy="3961815"/>
          </a:xfrm>
          <a:prstGeom prst="straightConnector1">
            <a:avLst/>
          </a:prstGeom>
          <a:noFill/>
          <a:ln cap="flat" cmpd="sng" w="28575">
            <a:solidFill>
              <a:srgbClr val="FF0000"/>
            </a:solidFill>
            <a:prstDash val="dash"/>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2"/>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373" name="Google Shape;373;p12"/>
          <p:cNvGrpSpPr/>
          <p:nvPr/>
        </p:nvGrpSpPr>
        <p:grpSpPr>
          <a:xfrm>
            <a:off x="10229961" y="273145"/>
            <a:ext cx="1406718" cy="85800"/>
            <a:chOff x="395287" y="272775"/>
            <a:chExt cx="1406718" cy="85800"/>
          </a:xfrm>
        </p:grpSpPr>
        <p:sp>
          <p:nvSpPr>
            <p:cNvPr id="374" name="Google Shape;374;p12"/>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75" name="Google Shape;375;p12"/>
            <p:cNvSpPr/>
            <p:nvPr/>
          </p:nvSpPr>
          <p:spPr>
            <a:xfrm>
              <a:off x="725516"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76" name="Google Shape;376;p12"/>
            <p:cNvSpPr/>
            <p:nvPr/>
          </p:nvSpPr>
          <p:spPr>
            <a:xfrm>
              <a:off x="1055745"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77" name="Google Shape;377;p12"/>
            <p:cNvSpPr/>
            <p:nvPr/>
          </p:nvSpPr>
          <p:spPr>
            <a:xfrm>
              <a:off x="1385974" y="272775"/>
              <a:ext cx="85800" cy="85800"/>
            </a:xfrm>
            <a:prstGeom prst="ellipse">
              <a:avLst/>
            </a:prstGeom>
            <a:solidFill>
              <a:schemeClr val="l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378" name="Google Shape;378;p12"/>
            <p:cNvSpPr/>
            <p:nvPr/>
          </p:nvSpPr>
          <p:spPr>
            <a:xfrm>
              <a:off x="171620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379" name="Google Shape;379;p12"/>
          <p:cNvGrpSpPr/>
          <p:nvPr/>
        </p:nvGrpSpPr>
        <p:grpSpPr>
          <a:xfrm>
            <a:off x="201653" y="276931"/>
            <a:ext cx="3824102" cy="646200"/>
            <a:chOff x="102105" y="682717"/>
            <a:chExt cx="1055012" cy="646200"/>
          </a:xfrm>
        </p:grpSpPr>
        <p:sp>
          <p:nvSpPr>
            <p:cNvPr id="380" name="Google Shape;380;p12"/>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381" name="Google Shape;381;p12"/>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 Analysis</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382" name="Google Shape;382;p12"/>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pic>
        <p:nvPicPr>
          <p:cNvPr id="383" name="Google Shape;383;p12"/>
          <p:cNvPicPr preferRelativeResize="0"/>
          <p:nvPr/>
        </p:nvPicPr>
        <p:blipFill rotWithShape="1">
          <a:blip r:embed="rId4">
            <a:alphaModFix/>
          </a:blip>
          <a:srcRect b="0" l="0" r="0" t="0"/>
          <a:stretch/>
        </p:blipFill>
        <p:spPr>
          <a:xfrm>
            <a:off x="896847" y="2203604"/>
            <a:ext cx="6413399" cy="3402681"/>
          </a:xfrm>
          <a:prstGeom prst="rect">
            <a:avLst/>
          </a:prstGeom>
          <a:noFill/>
          <a:ln cap="flat" cmpd="sng" w="9525">
            <a:solidFill>
              <a:srgbClr val="424242"/>
            </a:solidFill>
            <a:prstDash val="solid"/>
            <a:round/>
            <a:headEnd len="sm" w="sm" type="none"/>
            <a:tailEnd len="sm" w="sm" type="none"/>
          </a:ln>
        </p:spPr>
      </p:pic>
      <p:sp>
        <p:nvSpPr>
          <p:cNvPr id="384" name="Google Shape;384;p12"/>
          <p:cNvSpPr txBox="1"/>
          <p:nvPr/>
        </p:nvSpPr>
        <p:spPr>
          <a:xfrm>
            <a:off x="1335767" y="1033458"/>
            <a:ext cx="641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Published Times Across Countries</a:t>
            </a:r>
            <a:endParaRPr b="1" i="0" sz="2400" u="none" cap="none" strike="noStrike">
              <a:solidFill>
                <a:srgbClr val="000000"/>
              </a:solidFill>
              <a:latin typeface="Calibri"/>
              <a:ea typeface="Calibri"/>
              <a:cs typeface="Calibri"/>
              <a:sym typeface="Calibri"/>
            </a:endParaRPr>
          </a:p>
        </p:txBody>
      </p:sp>
      <p:cxnSp>
        <p:nvCxnSpPr>
          <p:cNvPr id="385" name="Google Shape;385;p12"/>
          <p:cNvCxnSpPr/>
          <p:nvPr/>
        </p:nvCxnSpPr>
        <p:spPr>
          <a:xfrm>
            <a:off x="896847" y="1553264"/>
            <a:ext cx="10409601" cy="17011"/>
          </a:xfrm>
          <a:prstGeom prst="straightConnector1">
            <a:avLst/>
          </a:prstGeom>
          <a:noFill/>
          <a:ln cap="flat" cmpd="sng" w="19050">
            <a:solidFill>
              <a:srgbClr val="FF0000"/>
            </a:solidFill>
            <a:prstDash val="solid"/>
            <a:round/>
            <a:headEnd len="sm" w="sm" type="none"/>
            <a:tailEnd len="sm" w="sm" type="none"/>
          </a:ln>
        </p:spPr>
      </p:cxnSp>
      <p:grpSp>
        <p:nvGrpSpPr>
          <p:cNvPr id="386" name="Google Shape;386;p12"/>
          <p:cNvGrpSpPr/>
          <p:nvPr/>
        </p:nvGrpSpPr>
        <p:grpSpPr>
          <a:xfrm>
            <a:off x="7556061" y="2090081"/>
            <a:ext cx="3863511" cy="3551214"/>
            <a:chOff x="7442937" y="2090081"/>
            <a:chExt cx="3863511" cy="3551214"/>
          </a:xfrm>
        </p:grpSpPr>
        <p:sp>
          <p:nvSpPr>
            <p:cNvPr id="387" name="Google Shape;387;p12"/>
            <p:cNvSpPr txBox="1"/>
            <p:nvPr/>
          </p:nvSpPr>
          <p:spPr>
            <a:xfrm>
              <a:off x="7485837" y="2090081"/>
              <a:ext cx="3820611" cy="861744"/>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US" sz="2200" u="none" cap="none" strike="noStrike">
                  <a:solidFill>
                    <a:srgbClr val="000000"/>
                  </a:solidFill>
                  <a:latin typeface="Calibri"/>
                  <a:ea typeface="Calibri"/>
                  <a:cs typeface="Calibri"/>
                  <a:sym typeface="Calibri"/>
                </a:rPr>
                <a:t>Similar published times across all countries</a:t>
              </a:r>
              <a:endParaRPr b="0" i="0" sz="2200" u="none" cap="none" strike="noStrike">
                <a:solidFill>
                  <a:srgbClr val="000000"/>
                </a:solidFill>
                <a:latin typeface="Calibri"/>
                <a:ea typeface="Calibri"/>
                <a:cs typeface="Calibri"/>
                <a:sym typeface="Calibri"/>
              </a:endParaRPr>
            </a:p>
          </p:txBody>
        </p:sp>
        <p:grpSp>
          <p:nvGrpSpPr>
            <p:cNvPr id="388" name="Google Shape;388;p12"/>
            <p:cNvGrpSpPr/>
            <p:nvPr/>
          </p:nvGrpSpPr>
          <p:grpSpPr>
            <a:xfrm>
              <a:off x="7943970" y="3909717"/>
              <a:ext cx="3216217" cy="1731578"/>
              <a:chOff x="7943970" y="3806020"/>
              <a:chExt cx="3216217" cy="1731578"/>
            </a:xfrm>
          </p:grpSpPr>
          <p:grpSp>
            <p:nvGrpSpPr>
              <p:cNvPr id="389" name="Google Shape;389;p12"/>
              <p:cNvGrpSpPr/>
              <p:nvPr/>
            </p:nvGrpSpPr>
            <p:grpSpPr>
              <a:xfrm>
                <a:off x="7943970" y="3835780"/>
                <a:ext cx="3216217" cy="1701818"/>
                <a:chOff x="7830846" y="3864061"/>
                <a:chExt cx="3216217" cy="1701818"/>
              </a:xfrm>
            </p:grpSpPr>
            <p:sp>
              <p:nvSpPr>
                <p:cNvPr id="390" name="Google Shape;390;p12"/>
                <p:cNvSpPr txBox="1"/>
                <p:nvPr/>
              </p:nvSpPr>
              <p:spPr>
                <a:xfrm>
                  <a:off x="8114564" y="4619181"/>
                  <a:ext cx="280469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slight peak at 4:00 AM</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nvGrpSpPr>
                <p:cNvPr id="391" name="Google Shape;391;p12"/>
                <p:cNvGrpSpPr/>
                <p:nvPr/>
              </p:nvGrpSpPr>
              <p:grpSpPr>
                <a:xfrm>
                  <a:off x="7830846" y="3864061"/>
                  <a:ext cx="3216217" cy="1701818"/>
                  <a:chOff x="7736576" y="3939477"/>
                  <a:chExt cx="3216217" cy="1701818"/>
                </a:xfrm>
              </p:grpSpPr>
              <p:sp>
                <p:nvSpPr>
                  <p:cNvPr id="392" name="Google Shape;392;p12"/>
                  <p:cNvSpPr/>
                  <p:nvPr/>
                </p:nvSpPr>
                <p:spPr>
                  <a:xfrm>
                    <a:off x="7736576" y="4122891"/>
                    <a:ext cx="3216217" cy="1518404"/>
                  </a:xfrm>
                  <a:custGeom>
                    <a:rect b="b" l="l" r="r" t="t"/>
                    <a:pathLst>
                      <a:path extrusionOk="0" h="1518404" w="3216217">
                        <a:moveTo>
                          <a:pt x="0" y="0"/>
                        </a:moveTo>
                        <a:cubicBezTo>
                          <a:pt x="201454" y="1214"/>
                          <a:pt x="480817" y="-8323"/>
                          <a:pt x="611081" y="0"/>
                        </a:cubicBezTo>
                        <a:cubicBezTo>
                          <a:pt x="741345" y="8323"/>
                          <a:pt x="1002166" y="-607"/>
                          <a:pt x="1286487" y="0"/>
                        </a:cubicBezTo>
                        <a:cubicBezTo>
                          <a:pt x="1570808" y="607"/>
                          <a:pt x="1760452" y="-9203"/>
                          <a:pt x="1897568" y="0"/>
                        </a:cubicBezTo>
                        <a:cubicBezTo>
                          <a:pt x="2034684" y="9203"/>
                          <a:pt x="2271952" y="19359"/>
                          <a:pt x="2476487" y="0"/>
                        </a:cubicBezTo>
                        <a:cubicBezTo>
                          <a:pt x="2681022" y="-19359"/>
                          <a:pt x="2883570" y="9842"/>
                          <a:pt x="3216217" y="0"/>
                        </a:cubicBezTo>
                        <a:cubicBezTo>
                          <a:pt x="3227824" y="125681"/>
                          <a:pt x="3236193" y="274048"/>
                          <a:pt x="3216217" y="475767"/>
                        </a:cubicBezTo>
                        <a:cubicBezTo>
                          <a:pt x="3196241" y="677486"/>
                          <a:pt x="3204098" y="782376"/>
                          <a:pt x="3216217" y="966717"/>
                        </a:cubicBezTo>
                        <a:cubicBezTo>
                          <a:pt x="3228337" y="1151058"/>
                          <a:pt x="3222745" y="1386143"/>
                          <a:pt x="3216217" y="1518404"/>
                        </a:cubicBezTo>
                        <a:cubicBezTo>
                          <a:pt x="2999970" y="1506947"/>
                          <a:pt x="2832026" y="1494273"/>
                          <a:pt x="2508649" y="1518404"/>
                        </a:cubicBezTo>
                        <a:cubicBezTo>
                          <a:pt x="2185272" y="1542535"/>
                          <a:pt x="2046223" y="1501903"/>
                          <a:pt x="1929730" y="1518404"/>
                        </a:cubicBezTo>
                        <a:cubicBezTo>
                          <a:pt x="1813237" y="1534905"/>
                          <a:pt x="1584598" y="1519492"/>
                          <a:pt x="1286487" y="1518404"/>
                        </a:cubicBezTo>
                        <a:cubicBezTo>
                          <a:pt x="988376" y="1517316"/>
                          <a:pt x="1012584" y="1499757"/>
                          <a:pt x="739730" y="1518404"/>
                        </a:cubicBezTo>
                        <a:cubicBezTo>
                          <a:pt x="466876" y="1537051"/>
                          <a:pt x="337170" y="1516649"/>
                          <a:pt x="0" y="1518404"/>
                        </a:cubicBezTo>
                        <a:cubicBezTo>
                          <a:pt x="813" y="1417510"/>
                          <a:pt x="-4064" y="1147402"/>
                          <a:pt x="0" y="1042637"/>
                        </a:cubicBezTo>
                        <a:cubicBezTo>
                          <a:pt x="4064" y="937872"/>
                          <a:pt x="9740" y="680116"/>
                          <a:pt x="0" y="582055"/>
                        </a:cubicBezTo>
                        <a:cubicBezTo>
                          <a:pt x="-9740" y="483994"/>
                          <a:pt x="17073" y="155489"/>
                          <a:pt x="0" y="0"/>
                        </a:cubicBezTo>
                        <a:close/>
                      </a:path>
                    </a:pathLst>
                  </a:custGeom>
                  <a:noFill/>
                  <a:ln cap="flat" cmpd="sng" w="25400">
                    <a:solidFill>
                      <a:srgbClr val="FF0000"/>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3" name="Google Shape;393;p12"/>
                  <p:cNvSpPr txBox="1"/>
                  <p:nvPr/>
                </p:nvSpPr>
                <p:spPr>
                  <a:xfrm>
                    <a:off x="8653806" y="3939477"/>
                    <a:ext cx="1247059"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200" u="none" cap="none" strike="noStrike">
                        <a:solidFill>
                          <a:srgbClr val="000000"/>
                        </a:solidFill>
                        <a:latin typeface="Calibri"/>
                        <a:ea typeface="Calibri"/>
                        <a:cs typeface="Calibri"/>
                        <a:sym typeface="Calibri"/>
                      </a:rPr>
                      <a:t>Note</a:t>
                    </a:r>
                    <a:endParaRPr/>
                  </a:p>
                </p:txBody>
              </p:sp>
            </p:grpSp>
          </p:grpSp>
          <p:pic>
            <p:nvPicPr>
              <p:cNvPr descr="Shape&#10;&#10;Description automatically generated with low confidence" id="394" name="Google Shape;394;p12"/>
              <p:cNvPicPr preferRelativeResize="0"/>
              <p:nvPr/>
            </p:nvPicPr>
            <p:blipFill rotWithShape="1">
              <a:blip r:embed="rId5">
                <a:alphaModFix/>
              </a:blip>
              <a:srcRect b="0" l="0" r="0" t="0"/>
              <a:stretch/>
            </p:blipFill>
            <p:spPr>
              <a:xfrm>
                <a:off x="8873984" y="3806020"/>
                <a:ext cx="511395" cy="511395"/>
              </a:xfrm>
              <a:prstGeom prst="rect">
                <a:avLst/>
              </a:prstGeom>
              <a:noFill/>
              <a:ln>
                <a:noFill/>
              </a:ln>
            </p:spPr>
          </p:pic>
        </p:grpSp>
        <p:sp>
          <p:nvSpPr>
            <p:cNvPr id="395" name="Google Shape;395;p12"/>
            <p:cNvSpPr txBox="1"/>
            <p:nvPr/>
          </p:nvSpPr>
          <p:spPr>
            <a:xfrm>
              <a:off x="7442937" y="2947700"/>
              <a:ext cx="3820611" cy="861744"/>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US" sz="2200" u="none" cap="none" strike="noStrike">
                  <a:solidFill>
                    <a:srgbClr val="000000"/>
                  </a:solidFill>
                  <a:latin typeface="Calibri"/>
                  <a:ea typeface="Calibri"/>
                  <a:cs typeface="Calibri"/>
                  <a:sym typeface="Calibri"/>
                </a:rPr>
                <a:t>Most videos published between 3:00 PM - 7:00 PM</a:t>
              </a:r>
              <a:endParaRPr b="0" i="0" sz="2200" u="none" cap="none" strike="noStrike">
                <a:solidFill>
                  <a:srgbClr val="000000"/>
                </a:solidFill>
                <a:latin typeface="Calibri"/>
                <a:ea typeface="Calibri"/>
                <a:cs typeface="Calibri"/>
                <a:sym typeface="Calibri"/>
              </a:endParaRPr>
            </a:p>
          </p:txBody>
        </p:sp>
      </p:grpSp>
      <p:pic>
        <p:nvPicPr>
          <p:cNvPr descr="Clock outline" id="396" name="Google Shape;396;p12"/>
          <p:cNvPicPr preferRelativeResize="0"/>
          <p:nvPr/>
        </p:nvPicPr>
        <p:blipFill rotWithShape="1">
          <a:blip r:embed="rId6">
            <a:alphaModFix/>
          </a:blip>
          <a:srcRect b="0" l="0" r="0" t="0"/>
          <a:stretch/>
        </p:blipFill>
        <p:spPr>
          <a:xfrm>
            <a:off x="800198" y="922088"/>
            <a:ext cx="632219" cy="6322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d94a28c5a3_1_654"/>
          <p:cNvSpPr/>
          <p:nvPr/>
        </p:nvSpPr>
        <p:spPr>
          <a:xfrm>
            <a:off x="476550" y="550495"/>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402" name="Google Shape;402;gd94a28c5a3_1_654"/>
          <p:cNvGrpSpPr/>
          <p:nvPr/>
        </p:nvGrpSpPr>
        <p:grpSpPr>
          <a:xfrm>
            <a:off x="10229961" y="273145"/>
            <a:ext cx="1406718" cy="85800"/>
            <a:chOff x="395287" y="272775"/>
            <a:chExt cx="1406718" cy="85800"/>
          </a:xfrm>
        </p:grpSpPr>
        <p:sp>
          <p:nvSpPr>
            <p:cNvPr id="403" name="Google Shape;403;gd94a28c5a3_1_654"/>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04" name="Google Shape;404;gd94a28c5a3_1_654"/>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05" name="Google Shape;405;gd94a28c5a3_1_654"/>
            <p:cNvSpPr/>
            <p:nvPr/>
          </p:nvSpPr>
          <p:spPr>
            <a:xfrm>
              <a:off x="1055745"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06" name="Google Shape;406;gd94a28c5a3_1_654"/>
            <p:cNvSpPr/>
            <p:nvPr/>
          </p:nvSpPr>
          <p:spPr>
            <a:xfrm>
              <a:off x="1385974"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07" name="Google Shape;407;gd94a28c5a3_1_654"/>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408" name="Google Shape;408;gd94a28c5a3_1_654"/>
          <p:cNvGrpSpPr/>
          <p:nvPr/>
        </p:nvGrpSpPr>
        <p:grpSpPr>
          <a:xfrm>
            <a:off x="201653" y="276931"/>
            <a:ext cx="3824102" cy="646200"/>
            <a:chOff x="102105" y="682717"/>
            <a:chExt cx="1055012" cy="646200"/>
          </a:xfrm>
        </p:grpSpPr>
        <p:sp>
          <p:nvSpPr>
            <p:cNvPr id="409" name="Google Shape;409;gd94a28c5a3_1_654"/>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410" name="Google Shape;410;gd94a28c5a3_1_654"/>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 Analysis</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411" name="Google Shape;411;gd94a28c5a3_1_654"/>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412" name="Google Shape;412;gd94a28c5a3_1_654"/>
          <p:cNvGrpSpPr/>
          <p:nvPr/>
        </p:nvGrpSpPr>
        <p:grpSpPr>
          <a:xfrm>
            <a:off x="915702" y="957075"/>
            <a:ext cx="10304946" cy="556711"/>
            <a:chOff x="915702" y="975929"/>
            <a:chExt cx="10304946" cy="556711"/>
          </a:xfrm>
        </p:grpSpPr>
        <p:sp>
          <p:nvSpPr>
            <p:cNvPr id="413" name="Google Shape;413;gd94a28c5a3_1_654"/>
            <p:cNvSpPr txBox="1"/>
            <p:nvPr/>
          </p:nvSpPr>
          <p:spPr>
            <a:xfrm>
              <a:off x="1440251" y="978540"/>
              <a:ext cx="641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Published </a:t>
              </a:r>
              <a:r>
                <a:rPr b="1" lang="en-US" sz="2400">
                  <a:latin typeface="Calibri"/>
                  <a:ea typeface="Calibri"/>
                  <a:cs typeface="Calibri"/>
                  <a:sym typeface="Calibri"/>
                </a:rPr>
                <a:t>Categories</a:t>
              </a:r>
              <a:r>
                <a:rPr b="1" i="0" lang="en-US" sz="2400" u="none" cap="none" strike="noStrike">
                  <a:solidFill>
                    <a:srgbClr val="000000"/>
                  </a:solidFill>
                  <a:latin typeface="Calibri"/>
                  <a:ea typeface="Calibri"/>
                  <a:cs typeface="Calibri"/>
                  <a:sym typeface="Calibri"/>
                </a:rPr>
                <a:t> Across Countries</a:t>
              </a:r>
              <a:endParaRPr b="1" i="0" sz="2400" u="none" cap="none" strike="noStrike">
                <a:solidFill>
                  <a:srgbClr val="000000"/>
                </a:solidFill>
                <a:latin typeface="Calibri"/>
                <a:ea typeface="Calibri"/>
                <a:cs typeface="Calibri"/>
                <a:sym typeface="Calibri"/>
              </a:endParaRPr>
            </a:p>
          </p:txBody>
        </p:sp>
        <p:cxnSp>
          <p:nvCxnSpPr>
            <p:cNvPr id="414" name="Google Shape;414;gd94a28c5a3_1_654"/>
            <p:cNvCxnSpPr/>
            <p:nvPr/>
          </p:nvCxnSpPr>
          <p:spPr>
            <a:xfrm flipH="1" rot="10800000">
              <a:off x="1001331" y="1485267"/>
              <a:ext cx="10219317" cy="13079"/>
            </a:xfrm>
            <a:prstGeom prst="straightConnector1">
              <a:avLst/>
            </a:prstGeom>
            <a:noFill/>
            <a:ln cap="flat" cmpd="sng" w="19050">
              <a:solidFill>
                <a:srgbClr val="FF0000"/>
              </a:solidFill>
              <a:prstDash val="solid"/>
              <a:round/>
              <a:headEnd len="sm" w="sm" type="none"/>
              <a:tailEnd len="sm" w="sm" type="none"/>
            </a:ln>
          </p:spPr>
        </p:cxnSp>
        <p:pic>
          <p:nvPicPr>
            <p:cNvPr descr="Presentation with media with solid fill" id="415" name="Google Shape;415;gd94a28c5a3_1_654"/>
            <p:cNvPicPr preferRelativeResize="0"/>
            <p:nvPr/>
          </p:nvPicPr>
          <p:blipFill rotWithShape="1">
            <a:blip r:embed="rId4">
              <a:alphaModFix/>
            </a:blip>
            <a:srcRect b="0" l="0" r="0" t="0"/>
            <a:stretch/>
          </p:blipFill>
          <p:spPr>
            <a:xfrm>
              <a:off x="915702" y="975929"/>
              <a:ext cx="539428" cy="539428"/>
            </a:xfrm>
            <a:prstGeom prst="rect">
              <a:avLst/>
            </a:prstGeom>
            <a:noFill/>
            <a:ln>
              <a:noFill/>
            </a:ln>
          </p:spPr>
        </p:pic>
      </p:grpSp>
      <p:sp>
        <p:nvSpPr>
          <p:cNvPr id="416" name="Google Shape;416;gd94a28c5a3_1_654"/>
          <p:cNvSpPr txBox="1"/>
          <p:nvPr/>
        </p:nvSpPr>
        <p:spPr>
          <a:xfrm>
            <a:off x="7421951" y="1599923"/>
            <a:ext cx="3924927" cy="861744"/>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US" sz="2200" u="none" cap="none" strike="noStrike">
                <a:solidFill>
                  <a:srgbClr val="000000"/>
                </a:solidFill>
                <a:latin typeface="Calibri"/>
                <a:ea typeface="Calibri"/>
                <a:cs typeface="Calibri"/>
                <a:sym typeface="Calibri"/>
              </a:rPr>
              <a:t>Similar category rank across all countries</a:t>
            </a:r>
            <a:endParaRPr b="0" i="0" sz="2200" u="none" cap="none" strike="noStrike">
              <a:solidFill>
                <a:srgbClr val="000000"/>
              </a:solidFill>
              <a:latin typeface="Calibri"/>
              <a:ea typeface="Calibri"/>
              <a:cs typeface="Calibri"/>
              <a:sym typeface="Calibri"/>
            </a:endParaRPr>
          </a:p>
        </p:txBody>
      </p:sp>
      <p:pic>
        <p:nvPicPr>
          <p:cNvPr id="417" name="Google Shape;417;gd94a28c5a3_1_654"/>
          <p:cNvPicPr preferRelativeResize="0"/>
          <p:nvPr/>
        </p:nvPicPr>
        <p:blipFill rotWithShape="1">
          <a:blip r:embed="rId5">
            <a:alphaModFix/>
          </a:blip>
          <a:srcRect b="0" l="0" r="0" t="0"/>
          <a:stretch/>
        </p:blipFill>
        <p:spPr>
          <a:xfrm>
            <a:off x="1001331" y="1635614"/>
            <a:ext cx="6294561" cy="4540935"/>
          </a:xfrm>
          <a:prstGeom prst="rect">
            <a:avLst/>
          </a:prstGeom>
          <a:noFill/>
          <a:ln cap="flat" cmpd="sng" w="9525">
            <a:solidFill>
              <a:srgbClr val="424242"/>
            </a:solidFill>
            <a:prstDash val="solid"/>
            <a:round/>
            <a:headEnd len="sm" w="sm" type="none"/>
            <a:tailEnd len="sm" w="sm" type="none"/>
          </a:ln>
        </p:spPr>
      </p:pic>
      <p:sp>
        <p:nvSpPr>
          <p:cNvPr id="418" name="Google Shape;418;gd94a28c5a3_1_654"/>
          <p:cNvSpPr txBox="1"/>
          <p:nvPr/>
        </p:nvSpPr>
        <p:spPr>
          <a:xfrm>
            <a:off x="7566841" y="4574912"/>
            <a:ext cx="3924927" cy="1538853"/>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b="0" i="0" lang="en-US" sz="2200" u="none" cap="none" strike="noStrike">
                <a:solidFill>
                  <a:srgbClr val="000000"/>
                </a:solidFill>
                <a:latin typeface="Calibri"/>
                <a:ea typeface="Calibri"/>
                <a:cs typeface="Calibri"/>
                <a:sym typeface="Calibri"/>
              </a:rPr>
              <a:t>Music, Entertainment, Gaming, and Sports makes up over 50% of all video categories</a:t>
            </a:r>
            <a:endParaRPr b="0" i="0" sz="2200" u="none" cap="none" strike="noStrike">
              <a:solidFill>
                <a:srgbClr val="000000"/>
              </a:solidFill>
              <a:latin typeface="Calibri"/>
              <a:ea typeface="Calibri"/>
              <a:cs typeface="Calibri"/>
              <a:sym typeface="Calibri"/>
            </a:endParaRPr>
          </a:p>
        </p:txBody>
      </p:sp>
      <p:grpSp>
        <p:nvGrpSpPr>
          <p:cNvPr id="419" name="Google Shape;419;gd94a28c5a3_1_654"/>
          <p:cNvGrpSpPr/>
          <p:nvPr/>
        </p:nvGrpSpPr>
        <p:grpSpPr>
          <a:xfrm>
            <a:off x="7949300" y="2452240"/>
            <a:ext cx="3216217" cy="1944326"/>
            <a:chOff x="7943970" y="3783103"/>
            <a:chExt cx="3216217" cy="1754495"/>
          </a:xfrm>
        </p:grpSpPr>
        <p:grpSp>
          <p:nvGrpSpPr>
            <p:cNvPr id="420" name="Google Shape;420;gd94a28c5a3_1_654"/>
            <p:cNvGrpSpPr/>
            <p:nvPr/>
          </p:nvGrpSpPr>
          <p:grpSpPr>
            <a:xfrm>
              <a:off x="7943970" y="3835780"/>
              <a:ext cx="3216217" cy="1701818"/>
              <a:chOff x="7830846" y="3864061"/>
              <a:chExt cx="3216217" cy="1701818"/>
            </a:xfrm>
          </p:grpSpPr>
          <p:sp>
            <p:nvSpPr>
              <p:cNvPr id="421" name="Google Shape;421;gd94a28c5a3_1_654"/>
              <p:cNvSpPr txBox="1"/>
              <p:nvPr/>
            </p:nvSpPr>
            <p:spPr>
              <a:xfrm>
                <a:off x="7902806" y="4363972"/>
                <a:ext cx="3092020" cy="823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Great Britain shows Sports category as second highest in popularity</a:t>
                </a:r>
                <a:endParaRPr b="0" i="0" sz="2000" u="none" cap="none" strike="noStrike">
                  <a:solidFill>
                    <a:srgbClr val="000000"/>
                  </a:solidFill>
                  <a:latin typeface="Arial"/>
                  <a:ea typeface="Arial"/>
                  <a:cs typeface="Arial"/>
                  <a:sym typeface="Arial"/>
                </a:endParaRPr>
              </a:p>
            </p:txBody>
          </p:sp>
          <p:grpSp>
            <p:nvGrpSpPr>
              <p:cNvPr id="422" name="Google Shape;422;gd94a28c5a3_1_654"/>
              <p:cNvGrpSpPr/>
              <p:nvPr/>
            </p:nvGrpSpPr>
            <p:grpSpPr>
              <a:xfrm>
                <a:off x="7830846" y="3864061"/>
                <a:ext cx="3216217" cy="1701818"/>
                <a:chOff x="7736576" y="3939477"/>
                <a:chExt cx="3216217" cy="1701818"/>
              </a:xfrm>
            </p:grpSpPr>
            <p:sp>
              <p:nvSpPr>
                <p:cNvPr id="423" name="Google Shape;423;gd94a28c5a3_1_654"/>
                <p:cNvSpPr/>
                <p:nvPr/>
              </p:nvSpPr>
              <p:spPr>
                <a:xfrm>
                  <a:off x="7736576" y="4122891"/>
                  <a:ext cx="3216217" cy="1518404"/>
                </a:xfrm>
                <a:custGeom>
                  <a:rect b="b" l="l" r="r" t="t"/>
                  <a:pathLst>
                    <a:path extrusionOk="0" h="1518404" w="3216217">
                      <a:moveTo>
                        <a:pt x="0" y="0"/>
                      </a:moveTo>
                      <a:cubicBezTo>
                        <a:pt x="201454" y="1214"/>
                        <a:pt x="480817" y="-8323"/>
                        <a:pt x="611081" y="0"/>
                      </a:cubicBezTo>
                      <a:cubicBezTo>
                        <a:pt x="741345" y="8323"/>
                        <a:pt x="1002166" y="-607"/>
                        <a:pt x="1286487" y="0"/>
                      </a:cubicBezTo>
                      <a:cubicBezTo>
                        <a:pt x="1570808" y="607"/>
                        <a:pt x="1760452" y="-9203"/>
                        <a:pt x="1897568" y="0"/>
                      </a:cubicBezTo>
                      <a:cubicBezTo>
                        <a:pt x="2034684" y="9203"/>
                        <a:pt x="2271952" y="19359"/>
                        <a:pt x="2476487" y="0"/>
                      </a:cubicBezTo>
                      <a:cubicBezTo>
                        <a:pt x="2681022" y="-19359"/>
                        <a:pt x="2883570" y="9842"/>
                        <a:pt x="3216217" y="0"/>
                      </a:cubicBezTo>
                      <a:cubicBezTo>
                        <a:pt x="3227824" y="125681"/>
                        <a:pt x="3236193" y="274048"/>
                        <a:pt x="3216217" y="475767"/>
                      </a:cubicBezTo>
                      <a:cubicBezTo>
                        <a:pt x="3196241" y="677486"/>
                        <a:pt x="3204098" y="782376"/>
                        <a:pt x="3216217" y="966717"/>
                      </a:cubicBezTo>
                      <a:cubicBezTo>
                        <a:pt x="3228337" y="1151058"/>
                        <a:pt x="3222745" y="1386143"/>
                        <a:pt x="3216217" y="1518404"/>
                      </a:cubicBezTo>
                      <a:cubicBezTo>
                        <a:pt x="2999970" y="1506947"/>
                        <a:pt x="2832026" y="1494273"/>
                        <a:pt x="2508649" y="1518404"/>
                      </a:cubicBezTo>
                      <a:cubicBezTo>
                        <a:pt x="2185272" y="1542535"/>
                        <a:pt x="2046223" y="1501903"/>
                        <a:pt x="1929730" y="1518404"/>
                      </a:cubicBezTo>
                      <a:cubicBezTo>
                        <a:pt x="1813237" y="1534905"/>
                        <a:pt x="1584598" y="1519492"/>
                        <a:pt x="1286487" y="1518404"/>
                      </a:cubicBezTo>
                      <a:cubicBezTo>
                        <a:pt x="988376" y="1517316"/>
                        <a:pt x="1012584" y="1499757"/>
                        <a:pt x="739730" y="1518404"/>
                      </a:cubicBezTo>
                      <a:cubicBezTo>
                        <a:pt x="466876" y="1537051"/>
                        <a:pt x="337170" y="1516649"/>
                        <a:pt x="0" y="1518404"/>
                      </a:cubicBezTo>
                      <a:cubicBezTo>
                        <a:pt x="813" y="1417510"/>
                        <a:pt x="-4064" y="1147402"/>
                        <a:pt x="0" y="1042637"/>
                      </a:cubicBezTo>
                      <a:cubicBezTo>
                        <a:pt x="4064" y="937872"/>
                        <a:pt x="9740" y="680116"/>
                        <a:pt x="0" y="582055"/>
                      </a:cubicBezTo>
                      <a:cubicBezTo>
                        <a:pt x="-9740" y="483994"/>
                        <a:pt x="17073" y="155489"/>
                        <a:pt x="0" y="0"/>
                      </a:cubicBezTo>
                      <a:close/>
                    </a:path>
                  </a:pathLst>
                </a:custGeom>
                <a:noFill/>
                <a:ln cap="flat" cmpd="sng" w="25400">
                  <a:solidFill>
                    <a:srgbClr val="FF0000"/>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gd94a28c5a3_1_654"/>
                <p:cNvSpPr txBox="1"/>
                <p:nvPr/>
              </p:nvSpPr>
              <p:spPr>
                <a:xfrm>
                  <a:off x="8653806" y="3939477"/>
                  <a:ext cx="1247059"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200" u="none" cap="none" strike="noStrike">
                      <a:solidFill>
                        <a:srgbClr val="000000"/>
                      </a:solidFill>
                      <a:latin typeface="Calibri"/>
                      <a:ea typeface="Calibri"/>
                      <a:cs typeface="Calibri"/>
                      <a:sym typeface="Calibri"/>
                    </a:rPr>
                    <a:t>Note</a:t>
                  </a:r>
                  <a:endParaRPr/>
                </a:p>
              </p:txBody>
            </p:sp>
          </p:grpSp>
        </p:grpSp>
        <p:pic>
          <p:nvPicPr>
            <p:cNvPr descr="Shape&#10;&#10;Description automatically generated with low confidence" id="425" name="Google Shape;425;gd94a28c5a3_1_654"/>
            <p:cNvPicPr preferRelativeResize="0"/>
            <p:nvPr/>
          </p:nvPicPr>
          <p:blipFill rotWithShape="1">
            <a:blip r:embed="rId6">
              <a:alphaModFix/>
            </a:blip>
            <a:srcRect b="0" l="0" r="0" t="0"/>
            <a:stretch/>
          </p:blipFill>
          <p:spPr>
            <a:xfrm>
              <a:off x="8902265" y="3783103"/>
              <a:ext cx="511395" cy="460647"/>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d94a28c5a3_1_368"/>
          <p:cNvSpPr/>
          <p:nvPr/>
        </p:nvSpPr>
        <p:spPr>
          <a:xfrm>
            <a:off x="476550" y="550495"/>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431" name="Google Shape;431;gd94a28c5a3_1_368"/>
          <p:cNvGrpSpPr/>
          <p:nvPr/>
        </p:nvGrpSpPr>
        <p:grpSpPr>
          <a:xfrm>
            <a:off x="10229961" y="273145"/>
            <a:ext cx="1406718" cy="85800"/>
            <a:chOff x="395287" y="272775"/>
            <a:chExt cx="1406718" cy="85800"/>
          </a:xfrm>
        </p:grpSpPr>
        <p:sp>
          <p:nvSpPr>
            <p:cNvPr id="432" name="Google Shape;432;gd94a28c5a3_1_368"/>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3" name="Google Shape;433;gd94a28c5a3_1_368"/>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4" name="Google Shape;434;gd94a28c5a3_1_368"/>
            <p:cNvSpPr/>
            <p:nvPr/>
          </p:nvSpPr>
          <p:spPr>
            <a:xfrm>
              <a:off x="1055745"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5" name="Google Shape;435;gd94a28c5a3_1_368"/>
            <p:cNvSpPr/>
            <p:nvPr/>
          </p:nvSpPr>
          <p:spPr>
            <a:xfrm>
              <a:off x="1385974"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6" name="Google Shape;436;gd94a28c5a3_1_368"/>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437" name="Google Shape;437;gd94a28c5a3_1_368"/>
          <p:cNvGrpSpPr/>
          <p:nvPr/>
        </p:nvGrpSpPr>
        <p:grpSpPr>
          <a:xfrm>
            <a:off x="201653" y="276931"/>
            <a:ext cx="3824102" cy="646200"/>
            <a:chOff x="102105" y="682717"/>
            <a:chExt cx="1055012" cy="646200"/>
          </a:xfrm>
        </p:grpSpPr>
        <p:sp>
          <p:nvSpPr>
            <p:cNvPr id="438" name="Google Shape;438;gd94a28c5a3_1_368"/>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439" name="Google Shape;439;gd94a28c5a3_1_368"/>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 Analysis</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440" name="Google Shape;440;gd94a28c5a3_1_368"/>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441" name="Google Shape;441;gd94a28c5a3_1_368"/>
          <p:cNvSpPr txBox="1"/>
          <p:nvPr/>
        </p:nvSpPr>
        <p:spPr>
          <a:xfrm>
            <a:off x="1543158" y="986662"/>
            <a:ext cx="641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Title Length Across Countries</a:t>
            </a:r>
            <a:endParaRPr b="1" i="0" sz="2400" u="none" cap="none" strike="noStrike">
              <a:solidFill>
                <a:srgbClr val="000000"/>
              </a:solidFill>
              <a:latin typeface="Calibri"/>
              <a:ea typeface="Calibri"/>
              <a:cs typeface="Calibri"/>
              <a:sym typeface="Calibri"/>
            </a:endParaRPr>
          </a:p>
        </p:txBody>
      </p:sp>
      <p:cxnSp>
        <p:nvCxnSpPr>
          <p:cNvPr id="442" name="Google Shape;442;gd94a28c5a3_1_368"/>
          <p:cNvCxnSpPr/>
          <p:nvPr/>
        </p:nvCxnSpPr>
        <p:spPr>
          <a:xfrm flipH="1" rot="10800000">
            <a:off x="1104238" y="1479391"/>
            <a:ext cx="9975173" cy="27077"/>
          </a:xfrm>
          <a:prstGeom prst="straightConnector1">
            <a:avLst/>
          </a:prstGeom>
          <a:noFill/>
          <a:ln cap="flat" cmpd="sng" w="19050">
            <a:solidFill>
              <a:srgbClr val="FF0000"/>
            </a:solidFill>
            <a:prstDash val="solid"/>
            <a:round/>
            <a:headEnd len="sm" w="sm" type="none"/>
            <a:tailEnd len="sm" w="sm" type="none"/>
          </a:ln>
        </p:spPr>
      </p:cxnSp>
      <p:pic>
        <p:nvPicPr>
          <p:cNvPr id="443" name="Google Shape;443;gd94a28c5a3_1_368"/>
          <p:cNvPicPr preferRelativeResize="0"/>
          <p:nvPr/>
        </p:nvPicPr>
        <p:blipFill rotWithShape="1">
          <a:blip r:embed="rId4">
            <a:alphaModFix/>
          </a:blip>
          <a:srcRect b="0" l="0" r="0" t="0"/>
          <a:stretch/>
        </p:blipFill>
        <p:spPr>
          <a:xfrm>
            <a:off x="1135087" y="1755116"/>
            <a:ext cx="5930374" cy="4362879"/>
          </a:xfrm>
          <a:prstGeom prst="rect">
            <a:avLst/>
          </a:prstGeom>
          <a:noFill/>
          <a:ln cap="flat" cmpd="sng" w="9525">
            <a:solidFill>
              <a:srgbClr val="424242"/>
            </a:solidFill>
            <a:prstDash val="solid"/>
            <a:round/>
            <a:headEnd len="sm" w="sm" type="none"/>
            <a:tailEnd len="sm" w="sm" type="none"/>
          </a:ln>
        </p:spPr>
      </p:pic>
      <p:graphicFrame>
        <p:nvGraphicFramePr>
          <p:cNvPr id="444" name="Google Shape;444;gd94a28c5a3_1_368"/>
          <p:cNvGraphicFramePr/>
          <p:nvPr/>
        </p:nvGraphicFramePr>
        <p:xfrm>
          <a:off x="7433932" y="1762930"/>
          <a:ext cx="3000000" cy="3000000"/>
        </p:xfrm>
        <a:graphic>
          <a:graphicData uri="http://schemas.openxmlformats.org/drawingml/2006/table">
            <a:tbl>
              <a:tblPr bandRow="1" firstRow="1">
                <a:noFill/>
                <a:tableStyleId>{06FE3CF2-F7BB-4953-95B5-F7CA73F7361B}</a:tableStyleId>
              </a:tblPr>
              <a:tblGrid>
                <a:gridCol w="2251800"/>
                <a:gridCol w="1433975"/>
              </a:tblGrid>
              <a:tr h="3836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Lower Quartile</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6.0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Upper Quartile</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11.0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i="0" lang="en-US" sz="2000" u="none" cap="none" strike="noStrike">
                          <a:solidFill>
                            <a:srgbClr val="000000"/>
                          </a:solidFill>
                          <a:latin typeface="Calibri"/>
                          <a:ea typeface="Calibri"/>
                          <a:cs typeface="Calibri"/>
                          <a:sym typeface="Calibri"/>
                        </a:rPr>
                        <a:t>Inter Quartile</a:t>
                      </a:r>
                      <a:endParaRPr sz="2000" u="none" cap="none" strike="noStrike">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5.0</a:t>
                      </a:r>
                      <a:endParaRPr/>
                    </a:p>
                  </a:txBody>
                  <a:tcPr marT="45725" marB="45725" marR="91450" marL="91450"/>
                </a:tc>
              </a:tr>
            </a:tbl>
          </a:graphicData>
        </a:graphic>
      </p:graphicFrame>
      <p:graphicFrame>
        <p:nvGraphicFramePr>
          <p:cNvPr id="445" name="Google Shape;445;gd94a28c5a3_1_368"/>
          <p:cNvGraphicFramePr/>
          <p:nvPr/>
        </p:nvGraphicFramePr>
        <p:xfrm>
          <a:off x="7433932" y="3153038"/>
          <a:ext cx="3000000" cy="3000000"/>
        </p:xfrm>
        <a:graphic>
          <a:graphicData uri="http://schemas.openxmlformats.org/drawingml/2006/table">
            <a:tbl>
              <a:tblPr bandRow="1" firstRow="1">
                <a:noFill/>
                <a:tableStyleId>{06FE3CF2-F7BB-4953-95B5-F7CA73F7361B}</a:tableStyleId>
              </a:tblPr>
              <a:tblGrid>
                <a:gridCol w="1228600"/>
                <a:gridCol w="1228600"/>
                <a:gridCol w="1228600"/>
              </a:tblGrid>
              <a:tr h="370850">
                <a:tc gridSpan="3">
                  <a:txBody>
                    <a:bodyPr/>
                    <a:lstStyle/>
                    <a:p>
                      <a:pPr indent="0" lvl="0" marL="0" marR="0" rtl="0" algn="ctr">
                        <a:lnSpc>
                          <a:spcPct val="100000"/>
                        </a:lnSpc>
                        <a:spcBef>
                          <a:spcPts val="0"/>
                        </a:spcBef>
                        <a:spcAft>
                          <a:spcPts val="0"/>
                        </a:spcAft>
                        <a:buNone/>
                      </a:pPr>
                      <a:r>
                        <a:rPr lang="en-US" sz="2000" u="none" cap="none" strike="noStrike">
                          <a:latin typeface="Calibri"/>
                          <a:ea typeface="Calibri"/>
                          <a:cs typeface="Calibri"/>
                          <a:sym typeface="Calibri"/>
                        </a:rPr>
                        <a:t>Median of title length</a:t>
                      </a:r>
                      <a:endParaRPr/>
                    </a:p>
                  </a:txBody>
                  <a:tcPr marT="45725" marB="45725" marR="91450" marL="91450"/>
                </a:tc>
                <a:tc hMerge="1"/>
                <a:tc hMerge="1"/>
              </a:tr>
              <a:tr h="3708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US</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GB</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CA</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8.0</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9.0</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latin typeface="Calibri"/>
                          <a:ea typeface="Calibri"/>
                          <a:cs typeface="Calibri"/>
                          <a:sym typeface="Calibri"/>
                        </a:rPr>
                        <a:t>8.0</a:t>
                      </a:r>
                      <a:endParaRPr/>
                    </a:p>
                  </a:txBody>
                  <a:tcPr marT="45725" marB="45725" marR="91450" marL="91450"/>
                </a:tc>
              </a:tr>
            </a:tbl>
          </a:graphicData>
        </a:graphic>
      </p:graphicFrame>
      <p:grpSp>
        <p:nvGrpSpPr>
          <p:cNvPr id="446" name="Google Shape;446;gd94a28c5a3_1_368"/>
          <p:cNvGrpSpPr/>
          <p:nvPr/>
        </p:nvGrpSpPr>
        <p:grpSpPr>
          <a:xfrm>
            <a:off x="7433932" y="4431666"/>
            <a:ext cx="3685764" cy="1686329"/>
            <a:chOff x="7943970" y="3783337"/>
            <a:chExt cx="3216217" cy="1754261"/>
          </a:xfrm>
        </p:grpSpPr>
        <p:grpSp>
          <p:nvGrpSpPr>
            <p:cNvPr id="447" name="Google Shape;447;gd94a28c5a3_1_368"/>
            <p:cNvGrpSpPr/>
            <p:nvPr/>
          </p:nvGrpSpPr>
          <p:grpSpPr>
            <a:xfrm>
              <a:off x="7943970" y="3835780"/>
              <a:ext cx="3216217" cy="1701818"/>
              <a:chOff x="7736576" y="3939477"/>
              <a:chExt cx="3216217" cy="1701818"/>
            </a:xfrm>
          </p:grpSpPr>
          <p:sp>
            <p:nvSpPr>
              <p:cNvPr id="448" name="Google Shape;448;gd94a28c5a3_1_368"/>
              <p:cNvSpPr/>
              <p:nvPr/>
            </p:nvSpPr>
            <p:spPr>
              <a:xfrm>
                <a:off x="7736576" y="4122891"/>
                <a:ext cx="3216217" cy="1518404"/>
              </a:xfrm>
              <a:custGeom>
                <a:rect b="b" l="l" r="r" t="t"/>
                <a:pathLst>
                  <a:path extrusionOk="0" h="1518404" w="3216217">
                    <a:moveTo>
                      <a:pt x="0" y="0"/>
                    </a:moveTo>
                    <a:cubicBezTo>
                      <a:pt x="201454" y="1214"/>
                      <a:pt x="480817" y="-8323"/>
                      <a:pt x="611081" y="0"/>
                    </a:cubicBezTo>
                    <a:cubicBezTo>
                      <a:pt x="741345" y="8323"/>
                      <a:pt x="1002166" y="-607"/>
                      <a:pt x="1286487" y="0"/>
                    </a:cubicBezTo>
                    <a:cubicBezTo>
                      <a:pt x="1570808" y="607"/>
                      <a:pt x="1760452" y="-9203"/>
                      <a:pt x="1897568" y="0"/>
                    </a:cubicBezTo>
                    <a:cubicBezTo>
                      <a:pt x="2034684" y="9203"/>
                      <a:pt x="2271952" y="19359"/>
                      <a:pt x="2476487" y="0"/>
                    </a:cubicBezTo>
                    <a:cubicBezTo>
                      <a:pt x="2681022" y="-19359"/>
                      <a:pt x="2883570" y="9842"/>
                      <a:pt x="3216217" y="0"/>
                    </a:cubicBezTo>
                    <a:cubicBezTo>
                      <a:pt x="3227824" y="125681"/>
                      <a:pt x="3236193" y="274048"/>
                      <a:pt x="3216217" y="475767"/>
                    </a:cubicBezTo>
                    <a:cubicBezTo>
                      <a:pt x="3196241" y="677486"/>
                      <a:pt x="3204098" y="782376"/>
                      <a:pt x="3216217" y="966717"/>
                    </a:cubicBezTo>
                    <a:cubicBezTo>
                      <a:pt x="3228337" y="1151058"/>
                      <a:pt x="3222745" y="1386143"/>
                      <a:pt x="3216217" y="1518404"/>
                    </a:cubicBezTo>
                    <a:cubicBezTo>
                      <a:pt x="2999970" y="1506947"/>
                      <a:pt x="2832026" y="1494273"/>
                      <a:pt x="2508649" y="1518404"/>
                    </a:cubicBezTo>
                    <a:cubicBezTo>
                      <a:pt x="2185272" y="1542535"/>
                      <a:pt x="2046223" y="1501903"/>
                      <a:pt x="1929730" y="1518404"/>
                    </a:cubicBezTo>
                    <a:cubicBezTo>
                      <a:pt x="1813237" y="1534905"/>
                      <a:pt x="1584598" y="1519492"/>
                      <a:pt x="1286487" y="1518404"/>
                    </a:cubicBezTo>
                    <a:cubicBezTo>
                      <a:pt x="988376" y="1517316"/>
                      <a:pt x="1012584" y="1499757"/>
                      <a:pt x="739730" y="1518404"/>
                    </a:cubicBezTo>
                    <a:cubicBezTo>
                      <a:pt x="466876" y="1537051"/>
                      <a:pt x="337170" y="1516649"/>
                      <a:pt x="0" y="1518404"/>
                    </a:cubicBezTo>
                    <a:cubicBezTo>
                      <a:pt x="813" y="1417510"/>
                      <a:pt x="-4064" y="1147402"/>
                      <a:pt x="0" y="1042637"/>
                    </a:cubicBezTo>
                    <a:cubicBezTo>
                      <a:pt x="4064" y="937872"/>
                      <a:pt x="9740" y="680116"/>
                      <a:pt x="0" y="582055"/>
                    </a:cubicBezTo>
                    <a:cubicBezTo>
                      <a:pt x="-9740" y="483994"/>
                      <a:pt x="17073" y="155489"/>
                      <a:pt x="0" y="0"/>
                    </a:cubicBezTo>
                    <a:close/>
                  </a:path>
                </a:pathLst>
              </a:custGeom>
              <a:noFill/>
              <a:ln cap="flat" cmpd="sng" w="25400">
                <a:solidFill>
                  <a:srgbClr val="FF0000"/>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gd94a28c5a3_1_368"/>
              <p:cNvSpPr txBox="1"/>
              <p:nvPr/>
            </p:nvSpPr>
            <p:spPr>
              <a:xfrm>
                <a:off x="8653806" y="3939477"/>
                <a:ext cx="1247059" cy="430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2200" u="none" cap="none" strike="noStrike">
                    <a:solidFill>
                      <a:srgbClr val="000000"/>
                    </a:solidFill>
                    <a:latin typeface="Calibri"/>
                    <a:ea typeface="Calibri"/>
                    <a:cs typeface="Calibri"/>
                    <a:sym typeface="Calibri"/>
                  </a:rPr>
                  <a:t>Note</a:t>
                </a:r>
                <a:endParaRPr/>
              </a:p>
            </p:txBody>
          </p:sp>
        </p:grpSp>
        <p:pic>
          <p:nvPicPr>
            <p:cNvPr descr="Shape&#10;&#10;Description automatically generated with low confidence" id="450" name="Google Shape;450;gd94a28c5a3_1_368"/>
            <p:cNvPicPr preferRelativeResize="0"/>
            <p:nvPr/>
          </p:nvPicPr>
          <p:blipFill rotWithShape="1">
            <a:blip r:embed="rId5">
              <a:alphaModFix/>
            </a:blip>
            <a:srcRect b="0" l="0" r="0" t="0"/>
            <a:stretch/>
          </p:blipFill>
          <p:spPr>
            <a:xfrm>
              <a:off x="8975536" y="3783337"/>
              <a:ext cx="473323" cy="460647"/>
            </a:xfrm>
            <a:prstGeom prst="rect">
              <a:avLst/>
            </a:prstGeom>
            <a:noFill/>
            <a:ln>
              <a:noFill/>
            </a:ln>
          </p:spPr>
        </p:pic>
      </p:grpSp>
      <p:sp>
        <p:nvSpPr>
          <p:cNvPr id="451" name="Google Shape;451;gd94a28c5a3_1_368"/>
          <p:cNvSpPr txBox="1"/>
          <p:nvPr/>
        </p:nvSpPr>
        <p:spPr>
          <a:xfrm>
            <a:off x="7644741" y="5019383"/>
            <a:ext cx="3331478" cy="80018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Values below </a:t>
            </a:r>
            <a:r>
              <a:rPr b="1" i="0" lang="en-US" sz="2000" u="none" cap="none" strike="noStrike">
                <a:solidFill>
                  <a:srgbClr val="000000"/>
                </a:solidFill>
                <a:latin typeface="Calibri"/>
                <a:ea typeface="Calibri"/>
                <a:cs typeface="Calibri"/>
                <a:sym typeface="Calibri"/>
              </a:rPr>
              <a:t>-1.5 </a:t>
            </a:r>
            <a:r>
              <a:rPr b="0" i="0" lang="en-US" sz="2000" u="none" cap="none" strike="noStrike">
                <a:solidFill>
                  <a:srgbClr val="000000"/>
                </a:solidFill>
                <a:latin typeface="Calibri"/>
                <a:ea typeface="Calibri"/>
                <a:cs typeface="Calibri"/>
                <a:sym typeface="Calibri"/>
              </a:rPr>
              <a:t>above </a:t>
            </a:r>
            <a:r>
              <a:rPr b="1" i="0" lang="en-US" sz="2000" u="none" cap="none" strike="noStrike">
                <a:solidFill>
                  <a:srgbClr val="000000"/>
                </a:solidFill>
                <a:latin typeface="Calibri"/>
                <a:ea typeface="Calibri"/>
                <a:cs typeface="Calibri"/>
                <a:sym typeface="Calibri"/>
              </a:rPr>
              <a:t>18.5</a:t>
            </a:r>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could be outliers </a:t>
            </a:r>
            <a:endParaRPr b="0" i="0" sz="2000" u="none" cap="none" strike="noStrike">
              <a:solidFill>
                <a:srgbClr val="000000"/>
              </a:solidFill>
              <a:latin typeface="Calibri"/>
              <a:ea typeface="Calibri"/>
              <a:cs typeface="Calibri"/>
              <a:sym typeface="Calibri"/>
            </a:endParaRPr>
          </a:p>
        </p:txBody>
      </p:sp>
      <p:pic>
        <p:nvPicPr>
          <p:cNvPr descr="Shape&#10;&#10;Description automatically generated with low confidence" id="452" name="Google Shape;452;gd94a28c5a3_1_368"/>
          <p:cNvPicPr preferRelativeResize="0"/>
          <p:nvPr/>
        </p:nvPicPr>
        <p:blipFill rotWithShape="1">
          <a:blip r:embed="rId6">
            <a:alphaModFix/>
          </a:blip>
          <a:srcRect b="0" l="0" r="0" t="0"/>
          <a:stretch/>
        </p:blipFill>
        <p:spPr>
          <a:xfrm>
            <a:off x="1040800" y="980813"/>
            <a:ext cx="565797" cy="5657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5"/>
          <p:cNvSpPr/>
          <p:nvPr/>
        </p:nvSpPr>
        <p:spPr>
          <a:xfrm>
            <a:off x="470516" y="550495"/>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458" name="Google Shape;458;p15"/>
          <p:cNvGrpSpPr/>
          <p:nvPr/>
        </p:nvGrpSpPr>
        <p:grpSpPr>
          <a:xfrm>
            <a:off x="10229961" y="273145"/>
            <a:ext cx="1406718" cy="85800"/>
            <a:chOff x="395287" y="272775"/>
            <a:chExt cx="1406718" cy="85800"/>
          </a:xfrm>
        </p:grpSpPr>
        <p:sp>
          <p:nvSpPr>
            <p:cNvPr id="459" name="Google Shape;459;p15"/>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60" name="Google Shape;460;p15"/>
            <p:cNvSpPr/>
            <p:nvPr/>
          </p:nvSpPr>
          <p:spPr>
            <a:xfrm>
              <a:off x="725516"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61" name="Google Shape;461;p15"/>
            <p:cNvSpPr/>
            <p:nvPr/>
          </p:nvSpPr>
          <p:spPr>
            <a:xfrm>
              <a:off x="1055745"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62" name="Google Shape;462;p15"/>
            <p:cNvSpPr/>
            <p:nvPr/>
          </p:nvSpPr>
          <p:spPr>
            <a:xfrm>
              <a:off x="1385974" y="272775"/>
              <a:ext cx="85800" cy="85800"/>
            </a:xfrm>
            <a:prstGeom prst="ellipse">
              <a:avLst/>
            </a:prstGeom>
            <a:solidFill>
              <a:schemeClr val="l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63" name="Google Shape;463;p15"/>
            <p:cNvSpPr/>
            <p:nvPr/>
          </p:nvSpPr>
          <p:spPr>
            <a:xfrm>
              <a:off x="171620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464" name="Google Shape;464;p15"/>
          <p:cNvGrpSpPr/>
          <p:nvPr/>
        </p:nvGrpSpPr>
        <p:grpSpPr>
          <a:xfrm>
            <a:off x="201642" y="276915"/>
            <a:ext cx="3458329" cy="646200"/>
            <a:chOff x="102105" y="682717"/>
            <a:chExt cx="1055012" cy="646200"/>
          </a:xfrm>
        </p:grpSpPr>
        <p:sp>
          <p:nvSpPr>
            <p:cNvPr id="465" name="Google Shape;465;p15"/>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466" name="Google Shape;466;p15"/>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467" name="Google Shape;467;p15"/>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sp>
        <p:nvSpPr>
          <p:cNvPr id="468" name="Google Shape;468;p15"/>
          <p:cNvSpPr txBox="1"/>
          <p:nvPr/>
        </p:nvSpPr>
        <p:spPr>
          <a:xfrm>
            <a:off x="1177506" y="997407"/>
            <a:ext cx="6413318"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YouTube Trending Video Title Key words</a:t>
            </a:r>
            <a:endParaRPr b="1" i="0" sz="2400" u="none" cap="none" strike="noStrike">
              <a:solidFill>
                <a:srgbClr val="000000"/>
              </a:solidFill>
              <a:latin typeface="Calibri"/>
              <a:ea typeface="Calibri"/>
              <a:cs typeface="Calibri"/>
              <a:sym typeface="Calibri"/>
            </a:endParaRPr>
          </a:p>
        </p:txBody>
      </p:sp>
      <p:cxnSp>
        <p:nvCxnSpPr>
          <p:cNvPr id="469" name="Google Shape;469;p15"/>
          <p:cNvCxnSpPr/>
          <p:nvPr/>
        </p:nvCxnSpPr>
        <p:spPr>
          <a:xfrm flipH="1" rot="10800000">
            <a:off x="738586" y="1473267"/>
            <a:ext cx="10763741" cy="13692"/>
          </a:xfrm>
          <a:prstGeom prst="straightConnector1">
            <a:avLst/>
          </a:prstGeom>
          <a:noFill/>
          <a:ln cap="flat" cmpd="sng" w="19050">
            <a:solidFill>
              <a:srgbClr val="FF0000"/>
            </a:solidFill>
            <a:prstDash val="solid"/>
            <a:round/>
            <a:headEnd len="sm" w="sm" type="none"/>
            <a:tailEnd len="sm" w="sm" type="none"/>
          </a:ln>
        </p:spPr>
      </p:cxnSp>
      <p:pic>
        <p:nvPicPr>
          <p:cNvPr descr="Presentation with media with solid fill" id="470" name="Google Shape;470;p15"/>
          <p:cNvPicPr preferRelativeResize="0"/>
          <p:nvPr/>
        </p:nvPicPr>
        <p:blipFill rotWithShape="1">
          <a:blip r:embed="rId4">
            <a:alphaModFix/>
          </a:blip>
          <a:srcRect b="0" l="0" r="0" t="0"/>
          <a:stretch/>
        </p:blipFill>
        <p:spPr>
          <a:xfrm>
            <a:off x="652957" y="964316"/>
            <a:ext cx="539428" cy="539428"/>
          </a:xfrm>
          <a:prstGeom prst="rect">
            <a:avLst/>
          </a:prstGeom>
          <a:noFill/>
          <a:ln>
            <a:noFill/>
          </a:ln>
        </p:spPr>
      </p:pic>
      <p:cxnSp>
        <p:nvCxnSpPr>
          <p:cNvPr id="471" name="Google Shape;471;p15"/>
          <p:cNvCxnSpPr/>
          <p:nvPr/>
        </p:nvCxnSpPr>
        <p:spPr>
          <a:xfrm>
            <a:off x="4093952" y="1845855"/>
            <a:ext cx="0" cy="4404025"/>
          </a:xfrm>
          <a:prstGeom prst="straightConnector1">
            <a:avLst/>
          </a:prstGeom>
          <a:noFill/>
          <a:ln cap="flat" cmpd="sng" w="28575">
            <a:solidFill>
              <a:srgbClr val="FF0000"/>
            </a:solidFill>
            <a:prstDash val="dash"/>
            <a:round/>
            <a:headEnd len="sm" w="sm" type="none"/>
            <a:tailEnd len="sm" w="sm" type="none"/>
          </a:ln>
        </p:spPr>
      </p:cxnSp>
      <p:cxnSp>
        <p:nvCxnSpPr>
          <p:cNvPr id="472" name="Google Shape;472;p15"/>
          <p:cNvCxnSpPr/>
          <p:nvPr/>
        </p:nvCxnSpPr>
        <p:spPr>
          <a:xfrm>
            <a:off x="7850686" y="1845855"/>
            <a:ext cx="0" cy="4404025"/>
          </a:xfrm>
          <a:prstGeom prst="straightConnector1">
            <a:avLst/>
          </a:prstGeom>
          <a:noFill/>
          <a:ln cap="flat" cmpd="sng" w="28575">
            <a:solidFill>
              <a:srgbClr val="FF0000"/>
            </a:solidFill>
            <a:prstDash val="dash"/>
            <a:round/>
            <a:headEnd len="sm" w="sm" type="none"/>
            <a:tailEnd len="sm" w="sm" type="none"/>
          </a:ln>
        </p:spPr>
      </p:cxnSp>
      <p:sp>
        <p:nvSpPr>
          <p:cNvPr id="473" name="Google Shape;473;p15"/>
          <p:cNvSpPr txBox="1"/>
          <p:nvPr/>
        </p:nvSpPr>
        <p:spPr>
          <a:xfrm>
            <a:off x="1860146" y="1499377"/>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US</a:t>
            </a:r>
            <a:endParaRPr b="0" i="0" sz="1400" u="none" cap="none" strike="noStrike">
              <a:solidFill>
                <a:srgbClr val="000000"/>
              </a:solidFill>
              <a:latin typeface="Arial"/>
              <a:ea typeface="Arial"/>
              <a:cs typeface="Arial"/>
              <a:sym typeface="Arial"/>
            </a:endParaRPr>
          </a:p>
        </p:txBody>
      </p:sp>
      <p:sp>
        <p:nvSpPr>
          <p:cNvPr id="474" name="Google Shape;474;p15"/>
          <p:cNvSpPr txBox="1"/>
          <p:nvPr/>
        </p:nvSpPr>
        <p:spPr>
          <a:xfrm>
            <a:off x="5646083" y="1499377"/>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GB</a:t>
            </a:r>
            <a:endParaRPr b="0" i="0" sz="1400" u="none" cap="none" strike="noStrike">
              <a:solidFill>
                <a:srgbClr val="000000"/>
              </a:solidFill>
              <a:latin typeface="Arial"/>
              <a:ea typeface="Arial"/>
              <a:cs typeface="Arial"/>
              <a:sym typeface="Arial"/>
            </a:endParaRPr>
          </a:p>
        </p:txBody>
      </p:sp>
      <p:sp>
        <p:nvSpPr>
          <p:cNvPr id="475" name="Google Shape;475;p15"/>
          <p:cNvSpPr txBox="1"/>
          <p:nvPr/>
        </p:nvSpPr>
        <p:spPr>
          <a:xfrm>
            <a:off x="9547007" y="1499377"/>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CA</a:t>
            </a:r>
            <a:endParaRPr b="0" i="0" sz="1400" u="none" cap="none" strike="noStrike">
              <a:solidFill>
                <a:srgbClr val="000000"/>
              </a:solidFill>
              <a:latin typeface="Arial"/>
              <a:ea typeface="Arial"/>
              <a:cs typeface="Arial"/>
              <a:sym typeface="Arial"/>
            </a:endParaRPr>
          </a:p>
        </p:txBody>
      </p:sp>
      <p:grpSp>
        <p:nvGrpSpPr>
          <p:cNvPr id="476" name="Google Shape;476;p15"/>
          <p:cNvGrpSpPr/>
          <p:nvPr/>
        </p:nvGrpSpPr>
        <p:grpSpPr>
          <a:xfrm>
            <a:off x="692664" y="1909575"/>
            <a:ext cx="10829983" cy="4514835"/>
            <a:chOff x="621544" y="1871668"/>
            <a:chExt cx="10829983" cy="4514835"/>
          </a:xfrm>
        </p:grpSpPr>
        <p:grpSp>
          <p:nvGrpSpPr>
            <p:cNvPr id="477" name="Google Shape;477;p15"/>
            <p:cNvGrpSpPr/>
            <p:nvPr/>
          </p:nvGrpSpPr>
          <p:grpSpPr>
            <a:xfrm>
              <a:off x="621544" y="1871668"/>
              <a:ext cx="10829983" cy="4514835"/>
              <a:chOff x="606921" y="1739825"/>
              <a:chExt cx="10829983" cy="4514835"/>
            </a:xfrm>
          </p:grpSpPr>
          <p:pic>
            <p:nvPicPr>
              <p:cNvPr id="478" name="Google Shape;478;p15"/>
              <p:cNvPicPr preferRelativeResize="0"/>
              <p:nvPr/>
            </p:nvPicPr>
            <p:blipFill rotWithShape="1">
              <a:blip r:embed="rId5">
                <a:alphaModFix/>
              </a:blip>
              <a:srcRect b="0" l="0" r="0" t="0"/>
              <a:stretch/>
            </p:blipFill>
            <p:spPr>
              <a:xfrm>
                <a:off x="5362441" y="3742293"/>
                <a:ext cx="1410352" cy="2476511"/>
              </a:xfrm>
              <a:prstGeom prst="rect">
                <a:avLst/>
              </a:prstGeom>
              <a:noFill/>
              <a:ln>
                <a:noFill/>
              </a:ln>
            </p:spPr>
          </p:pic>
          <p:pic>
            <p:nvPicPr>
              <p:cNvPr id="479" name="Google Shape;479;p15"/>
              <p:cNvPicPr preferRelativeResize="0"/>
              <p:nvPr/>
            </p:nvPicPr>
            <p:blipFill rotWithShape="1">
              <a:blip r:embed="rId6">
                <a:alphaModFix/>
              </a:blip>
              <a:srcRect b="0" l="0" r="0" t="0"/>
              <a:stretch/>
            </p:blipFill>
            <p:spPr>
              <a:xfrm>
                <a:off x="1461394" y="3730476"/>
                <a:ext cx="1410352" cy="2524184"/>
              </a:xfrm>
              <a:prstGeom prst="rect">
                <a:avLst/>
              </a:prstGeom>
              <a:noFill/>
              <a:ln>
                <a:noFill/>
              </a:ln>
            </p:spPr>
          </p:pic>
          <p:pic>
            <p:nvPicPr>
              <p:cNvPr id="480" name="Google Shape;480;p15"/>
              <p:cNvPicPr preferRelativeResize="0"/>
              <p:nvPr/>
            </p:nvPicPr>
            <p:blipFill rotWithShape="1">
              <a:blip r:embed="rId7">
                <a:alphaModFix/>
              </a:blip>
              <a:srcRect b="0" l="0" r="0" t="0"/>
              <a:stretch/>
            </p:blipFill>
            <p:spPr>
              <a:xfrm>
                <a:off x="9241651" y="3750796"/>
                <a:ext cx="1498477" cy="2503864"/>
              </a:xfrm>
              <a:prstGeom prst="rect">
                <a:avLst/>
              </a:prstGeom>
              <a:noFill/>
              <a:ln>
                <a:noFill/>
              </a:ln>
            </p:spPr>
          </p:pic>
          <p:pic>
            <p:nvPicPr>
              <p:cNvPr id="481" name="Google Shape;481;p15"/>
              <p:cNvPicPr preferRelativeResize="0"/>
              <p:nvPr/>
            </p:nvPicPr>
            <p:blipFill rotWithShape="1">
              <a:blip r:embed="rId8">
                <a:alphaModFix/>
              </a:blip>
              <a:srcRect b="0" l="0" r="0" t="0"/>
              <a:stretch/>
            </p:blipFill>
            <p:spPr>
              <a:xfrm>
                <a:off x="7999675" y="1739825"/>
                <a:ext cx="3437229" cy="1971038"/>
              </a:xfrm>
              <a:prstGeom prst="rect">
                <a:avLst/>
              </a:prstGeom>
              <a:noFill/>
              <a:ln>
                <a:noFill/>
              </a:ln>
            </p:spPr>
          </p:pic>
          <p:pic>
            <p:nvPicPr>
              <p:cNvPr id="482" name="Google Shape;482;p15"/>
              <p:cNvPicPr preferRelativeResize="0"/>
              <p:nvPr/>
            </p:nvPicPr>
            <p:blipFill rotWithShape="1">
              <a:blip r:embed="rId9">
                <a:alphaModFix/>
              </a:blip>
              <a:srcRect b="0" l="0" r="0" t="0"/>
              <a:stretch/>
            </p:blipFill>
            <p:spPr>
              <a:xfrm>
                <a:off x="4226526" y="1739825"/>
                <a:ext cx="3450220" cy="1971038"/>
              </a:xfrm>
              <a:prstGeom prst="rect">
                <a:avLst/>
              </a:prstGeom>
              <a:noFill/>
              <a:ln>
                <a:noFill/>
              </a:ln>
            </p:spPr>
          </p:pic>
          <p:pic>
            <p:nvPicPr>
              <p:cNvPr id="483" name="Google Shape;483;p15"/>
              <p:cNvPicPr preferRelativeResize="0"/>
              <p:nvPr/>
            </p:nvPicPr>
            <p:blipFill rotWithShape="1">
              <a:blip r:embed="rId10">
                <a:alphaModFix/>
              </a:blip>
              <a:srcRect b="0" l="0" r="0" t="0"/>
              <a:stretch/>
            </p:blipFill>
            <p:spPr>
              <a:xfrm>
                <a:off x="606921" y="1739825"/>
                <a:ext cx="3317009" cy="1971038"/>
              </a:xfrm>
              <a:prstGeom prst="rect">
                <a:avLst/>
              </a:prstGeom>
              <a:noFill/>
              <a:ln>
                <a:noFill/>
              </a:ln>
            </p:spPr>
          </p:pic>
        </p:grpSp>
        <p:sp>
          <p:nvSpPr>
            <p:cNvPr id="484" name="Google Shape;484;p15"/>
            <p:cNvSpPr/>
            <p:nvPr/>
          </p:nvSpPr>
          <p:spPr>
            <a:xfrm>
              <a:off x="1498469" y="4116286"/>
              <a:ext cx="9211437" cy="60068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
          <p:cNvSpPr/>
          <p:nvPr/>
        </p:nvSpPr>
        <p:spPr>
          <a:xfrm>
            <a:off x="470516" y="550495"/>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490" name="Google Shape;490;p5"/>
          <p:cNvGrpSpPr/>
          <p:nvPr/>
        </p:nvGrpSpPr>
        <p:grpSpPr>
          <a:xfrm>
            <a:off x="10229961" y="273145"/>
            <a:ext cx="1406718" cy="85800"/>
            <a:chOff x="395287" y="272775"/>
            <a:chExt cx="1406718" cy="85800"/>
          </a:xfrm>
        </p:grpSpPr>
        <p:sp>
          <p:nvSpPr>
            <p:cNvPr id="491" name="Google Shape;491;p5"/>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92" name="Google Shape;492;p5"/>
            <p:cNvSpPr/>
            <p:nvPr/>
          </p:nvSpPr>
          <p:spPr>
            <a:xfrm>
              <a:off x="725516"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93" name="Google Shape;493;p5"/>
            <p:cNvSpPr/>
            <p:nvPr/>
          </p:nvSpPr>
          <p:spPr>
            <a:xfrm>
              <a:off x="1055745"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94" name="Google Shape;494;p5"/>
            <p:cNvSpPr/>
            <p:nvPr/>
          </p:nvSpPr>
          <p:spPr>
            <a:xfrm>
              <a:off x="1385974" y="272775"/>
              <a:ext cx="85800" cy="85800"/>
            </a:xfrm>
            <a:prstGeom prst="ellipse">
              <a:avLst/>
            </a:prstGeom>
            <a:solidFill>
              <a:schemeClr val="l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95" name="Google Shape;495;p5"/>
            <p:cNvSpPr/>
            <p:nvPr/>
          </p:nvSpPr>
          <p:spPr>
            <a:xfrm>
              <a:off x="171620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496" name="Google Shape;496;p5"/>
          <p:cNvGrpSpPr/>
          <p:nvPr/>
        </p:nvGrpSpPr>
        <p:grpSpPr>
          <a:xfrm>
            <a:off x="201642" y="276915"/>
            <a:ext cx="3458329" cy="646200"/>
            <a:chOff x="102105" y="682717"/>
            <a:chExt cx="1055012" cy="646200"/>
          </a:xfrm>
        </p:grpSpPr>
        <p:sp>
          <p:nvSpPr>
            <p:cNvPr id="497" name="Google Shape;497;p5"/>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498" name="Google Shape;498;p5"/>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499" name="Google Shape;499;p5"/>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cxnSp>
        <p:nvCxnSpPr>
          <p:cNvPr id="500" name="Google Shape;500;p5"/>
          <p:cNvCxnSpPr/>
          <p:nvPr/>
        </p:nvCxnSpPr>
        <p:spPr>
          <a:xfrm flipH="1" rot="10800000">
            <a:off x="738586" y="1473267"/>
            <a:ext cx="10763741" cy="13692"/>
          </a:xfrm>
          <a:prstGeom prst="straightConnector1">
            <a:avLst/>
          </a:prstGeom>
          <a:noFill/>
          <a:ln cap="flat" cmpd="sng" w="19050">
            <a:solidFill>
              <a:srgbClr val="FF0000"/>
            </a:solidFill>
            <a:prstDash val="solid"/>
            <a:round/>
            <a:headEnd len="sm" w="sm" type="none"/>
            <a:tailEnd len="sm" w="sm" type="none"/>
          </a:ln>
        </p:spPr>
      </p:cxnSp>
      <p:grpSp>
        <p:nvGrpSpPr>
          <p:cNvPr id="501" name="Google Shape;501;p5"/>
          <p:cNvGrpSpPr/>
          <p:nvPr/>
        </p:nvGrpSpPr>
        <p:grpSpPr>
          <a:xfrm>
            <a:off x="679470" y="1438025"/>
            <a:ext cx="10912049" cy="4834853"/>
            <a:chOff x="572022" y="1663740"/>
            <a:chExt cx="10912049" cy="4834853"/>
          </a:xfrm>
        </p:grpSpPr>
        <p:cxnSp>
          <p:nvCxnSpPr>
            <p:cNvPr id="502" name="Google Shape;502;p5"/>
            <p:cNvCxnSpPr/>
            <p:nvPr/>
          </p:nvCxnSpPr>
          <p:spPr>
            <a:xfrm>
              <a:off x="4147218" y="2094568"/>
              <a:ext cx="0" cy="4404025"/>
            </a:xfrm>
            <a:prstGeom prst="straightConnector1">
              <a:avLst/>
            </a:prstGeom>
            <a:noFill/>
            <a:ln cap="flat" cmpd="sng" w="28575">
              <a:solidFill>
                <a:srgbClr val="FF0000"/>
              </a:solidFill>
              <a:prstDash val="dash"/>
              <a:round/>
              <a:headEnd len="sm" w="sm" type="none"/>
              <a:tailEnd len="sm" w="sm" type="none"/>
            </a:ln>
          </p:spPr>
        </p:cxnSp>
        <p:cxnSp>
          <p:nvCxnSpPr>
            <p:cNvPr id="503" name="Google Shape;503;p5"/>
            <p:cNvCxnSpPr/>
            <p:nvPr/>
          </p:nvCxnSpPr>
          <p:spPr>
            <a:xfrm>
              <a:off x="7912831" y="2094568"/>
              <a:ext cx="0" cy="4404025"/>
            </a:xfrm>
            <a:prstGeom prst="straightConnector1">
              <a:avLst/>
            </a:prstGeom>
            <a:noFill/>
            <a:ln cap="flat" cmpd="sng" w="28575">
              <a:solidFill>
                <a:srgbClr val="FF0000"/>
              </a:solidFill>
              <a:prstDash val="dash"/>
              <a:round/>
              <a:headEnd len="sm" w="sm" type="none"/>
              <a:tailEnd len="sm" w="sm" type="none"/>
            </a:ln>
          </p:spPr>
        </p:cxnSp>
        <p:pic>
          <p:nvPicPr>
            <p:cNvPr descr="Text&#10;&#10;Description automatically generated" id="504" name="Google Shape;504;p5"/>
            <p:cNvPicPr preferRelativeResize="0"/>
            <p:nvPr/>
          </p:nvPicPr>
          <p:blipFill rotWithShape="1">
            <a:blip r:embed="rId4">
              <a:alphaModFix/>
            </a:blip>
            <a:srcRect b="0" l="0" r="0" t="0"/>
            <a:stretch/>
          </p:blipFill>
          <p:spPr>
            <a:xfrm>
              <a:off x="572022" y="2094568"/>
              <a:ext cx="3490958" cy="1749372"/>
            </a:xfrm>
            <a:prstGeom prst="rect">
              <a:avLst/>
            </a:prstGeom>
            <a:noFill/>
            <a:ln>
              <a:noFill/>
            </a:ln>
          </p:spPr>
        </p:pic>
        <p:pic>
          <p:nvPicPr>
            <p:cNvPr descr="Text&#10;&#10;Description automatically generated" id="505" name="Google Shape;505;p5"/>
            <p:cNvPicPr preferRelativeResize="0"/>
            <p:nvPr/>
          </p:nvPicPr>
          <p:blipFill rotWithShape="1">
            <a:blip r:embed="rId5">
              <a:alphaModFix/>
            </a:blip>
            <a:srcRect b="0" l="0" r="0" t="0"/>
            <a:stretch/>
          </p:blipFill>
          <p:spPr>
            <a:xfrm>
              <a:off x="4245022" y="2071796"/>
              <a:ext cx="3490957" cy="1772143"/>
            </a:xfrm>
            <a:prstGeom prst="rect">
              <a:avLst/>
            </a:prstGeom>
            <a:noFill/>
            <a:ln>
              <a:noFill/>
            </a:ln>
          </p:spPr>
        </p:pic>
        <p:pic>
          <p:nvPicPr>
            <p:cNvPr descr="Text&#10;&#10;Description automatically generated" id="506" name="Google Shape;506;p5"/>
            <p:cNvPicPr preferRelativeResize="0"/>
            <p:nvPr/>
          </p:nvPicPr>
          <p:blipFill rotWithShape="1">
            <a:blip r:embed="rId6">
              <a:alphaModFix/>
            </a:blip>
            <a:srcRect b="0" l="0" r="0" t="0"/>
            <a:stretch/>
          </p:blipFill>
          <p:spPr>
            <a:xfrm>
              <a:off x="8111544" y="2081297"/>
              <a:ext cx="3372527" cy="1772143"/>
            </a:xfrm>
            <a:prstGeom prst="rect">
              <a:avLst/>
            </a:prstGeom>
            <a:noFill/>
            <a:ln>
              <a:noFill/>
            </a:ln>
          </p:spPr>
        </p:pic>
        <p:pic>
          <p:nvPicPr>
            <p:cNvPr id="507" name="Google Shape;507;p5"/>
            <p:cNvPicPr preferRelativeResize="0"/>
            <p:nvPr/>
          </p:nvPicPr>
          <p:blipFill rotWithShape="1">
            <a:blip r:embed="rId7">
              <a:alphaModFix/>
            </a:blip>
            <a:srcRect b="0" l="0" r="0" t="0"/>
            <a:stretch/>
          </p:blipFill>
          <p:spPr>
            <a:xfrm>
              <a:off x="1413587" y="3891595"/>
              <a:ext cx="1546011" cy="2510981"/>
            </a:xfrm>
            <a:prstGeom prst="rect">
              <a:avLst/>
            </a:prstGeom>
            <a:noFill/>
            <a:ln>
              <a:noFill/>
            </a:ln>
          </p:spPr>
        </p:pic>
        <p:pic>
          <p:nvPicPr>
            <p:cNvPr id="508" name="Google Shape;508;p5"/>
            <p:cNvPicPr preferRelativeResize="0"/>
            <p:nvPr/>
          </p:nvPicPr>
          <p:blipFill rotWithShape="1">
            <a:blip r:embed="rId8">
              <a:alphaModFix/>
            </a:blip>
            <a:srcRect b="0" l="0" r="0" t="0"/>
            <a:stretch/>
          </p:blipFill>
          <p:spPr>
            <a:xfrm>
              <a:off x="5126822" y="3886223"/>
              <a:ext cx="1636061" cy="2560393"/>
            </a:xfrm>
            <a:prstGeom prst="rect">
              <a:avLst/>
            </a:prstGeom>
            <a:noFill/>
            <a:ln>
              <a:noFill/>
            </a:ln>
          </p:spPr>
        </p:pic>
        <p:pic>
          <p:nvPicPr>
            <p:cNvPr id="509" name="Google Shape;509;p5"/>
            <p:cNvPicPr preferRelativeResize="0"/>
            <p:nvPr/>
          </p:nvPicPr>
          <p:blipFill rotWithShape="1">
            <a:blip r:embed="rId9">
              <a:alphaModFix/>
            </a:blip>
            <a:srcRect b="0" l="0" r="0" t="0"/>
            <a:stretch/>
          </p:blipFill>
          <p:spPr>
            <a:xfrm>
              <a:off x="9100449" y="3917601"/>
              <a:ext cx="1545541" cy="2458967"/>
            </a:xfrm>
            <a:prstGeom prst="rect">
              <a:avLst/>
            </a:prstGeom>
            <a:noFill/>
            <a:ln>
              <a:noFill/>
            </a:ln>
          </p:spPr>
        </p:pic>
        <p:sp>
          <p:nvSpPr>
            <p:cNvPr id="510" name="Google Shape;510;p5"/>
            <p:cNvSpPr txBox="1"/>
            <p:nvPr/>
          </p:nvSpPr>
          <p:spPr>
            <a:xfrm>
              <a:off x="1860146" y="1710965"/>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US</a:t>
              </a:r>
              <a:endParaRPr b="0" i="0" sz="1400" u="none" cap="none" strike="noStrike">
                <a:solidFill>
                  <a:srgbClr val="000000"/>
                </a:solidFill>
                <a:latin typeface="Arial"/>
                <a:ea typeface="Arial"/>
                <a:cs typeface="Arial"/>
                <a:sym typeface="Arial"/>
              </a:endParaRPr>
            </a:p>
          </p:txBody>
        </p:sp>
        <p:sp>
          <p:nvSpPr>
            <p:cNvPr id="511" name="Google Shape;511;p5"/>
            <p:cNvSpPr txBox="1"/>
            <p:nvPr/>
          </p:nvSpPr>
          <p:spPr>
            <a:xfrm>
              <a:off x="5646083" y="1663740"/>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GB</a:t>
              </a:r>
              <a:endParaRPr b="0" i="0" sz="1400" u="none" cap="none" strike="noStrike">
                <a:solidFill>
                  <a:srgbClr val="000000"/>
                </a:solidFill>
                <a:latin typeface="Arial"/>
                <a:ea typeface="Arial"/>
                <a:cs typeface="Arial"/>
                <a:sym typeface="Arial"/>
              </a:endParaRPr>
            </a:p>
          </p:txBody>
        </p:sp>
        <p:sp>
          <p:nvSpPr>
            <p:cNvPr id="512" name="Google Shape;512;p5"/>
            <p:cNvSpPr txBox="1"/>
            <p:nvPr/>
          </p:nvSpPr>
          <p:spPr>
            <a:xfrm>
              <a:off x="9547007" y="1684294"/>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CA</a:t>
              </a:r>
              <a:endParaRPr b="0" i="0" sz="1400" u="none" cap="none" strike="noStrike">
                <a:solidFill>
                  <a:srgbClr val="000000"/>
                </a:solidFill>
                <a:latin typeface="Arial"/>
                <a:ea typeface="Arial"/>
                <a:cs typeface="Arial"/>
                <a:sym typeface="Arial"/>
              </a:endParaRPr>
            </a:p>
          </p:txBody>
        </p:sp>
        <p:sp>
          <p:nvSpPr>
            <p:cNvPr id="513" name="Google Shape;513;p5"/>
            <p:cNvSpPr/>
            <p:nvPr/>
          </p:nvSpPr>
          <p:spPr>
            <a:xfrm>
              <a:off x="1438533" y="5750339"/>
              <a:ext cx="1480401" cy="20850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4" name="Google Shape;514;p5"/>
            <p:cNvSpPr/>
            <p:nvPr/>
          </p:nvSpPr>
          <p:spPr>
            <a:xfrm>
              <a:off x="1438534" y="4732928"/>
              <a:ext cx="1480401" cy="20850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5" name="Google Shape;515;p5"/>
            <p:cNvSpPr/>
            <p:nvPr/>
          </p:nvSpPr>
          <p:spPr>
            <a:xfrm>
              <a:off x="5171440" y="5141559"/>
              <a:ext cx="1553770" cy="638926"/>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6" name="Google Shape;516;p5"/>
            <p:cNvSpPr/>
            <p:nvPr/>
          </p:nvSpPr>
          <p:spPr>
            <a:xfrm>
              <a:off x="9146024" y="5750339"/>
              <a:ext cx="1464686" cy="4003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17" name="Google Shape;517;p5"/>
          <p:cNvGrpSpPr/>
          <p:nvPr/>
        </p:nvGrpSpPr>
        <p:grpSpPr>
          <a:xfrm>
            <a:off x="672989" y="981965"/>
            <a:ext cx="6836169" cy="553968"/>
            <a:chOff x="3802097" y="565790"/>
            <a:chExt cx="6836169" cy="553968"/>
          </a:xfrm>
        </p:grpSpPr>
        <p:sp>
          <p:nvSpPr>
            <p:cNvPr id="518" name="Google Shape;518;p5"/>
            <p:cNvSpPr txBox="1"/>
            <p:nvPr/>
          </p:nvSpPr>
          <p:spPr>
            <a:xfrm>
              <a:off x="4224948" y="565790"/>
              <a:ext cx="6413318"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Entertainment Category - Title</a:t>
              </a:r>
              <a:endParaRPr b="1" i="0" sz="2400" u="none" cap="none" strike="noStrike">
                <a:solidFill>
                  <a:srgbClr val="000000"/>
                </a:solidFill>
                <a:latin typeface="Calibri"/>
                <a:ea typeface="Calibri"/>
                <a:cs typeface="Calibri"/>
                <a:sym typeface="Calibri"/>
              </a:endParaRPr>
            </a:p>
          </p:txBody>
        </p:sp>
        <p:pic>
          <p:nvPicPr>
            <p:cNvPr descr="Juggler with solid fill" id="519" name="Google Shape;519;p5"/>
            <p:cNvPicPr preferRelativeResize="0"/>
            <p:nvPr/>
          </p:nvPicPr>
          <p:blipFill rotWithShape="1">
            <a:blip r:embed="rId10">
              <a:alphaModFix/>
            </a:blip>
            <a:srcRect b="0" l="0" r="0" t="0"/>
            <a:stretch/>
          </p:blipFill>
          <p:spPr>
            <a:xfrm>
              <a:off x="3802097" y="596270"/>
              <a:ext cx="428476" cy="42847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
          <p:cNvSpPr/>
          <p:nvPr/>
        </p:nvSpPr>
        <p:spPr>
          <a:xfrm>
            <a:off x="470516" y="550495"/>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525" name="Google Shape;525;p6"/>
          <p:cNvGrpSpPr/>
          <p:nvPr/>
        </p:nvGrpSpPr>
        <p:grpSpPr>
          <a:xfrm>
            <a:off x="10229961" y="273145"/>
            <a:ext cx="1406718" cy="85800"/>
            <a:chOff x="395287" y="272775"/>
            <a:chExt cx="1406718" cy="85800"/>
          </a:xfrm>
        </p:grpSpPr>
        <p:sp>
          <p:nvSpPr>
            <p:cNvPr id="526" name="Google Shape;526;p6"/>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27" name="Google Shape;527;p6"/>
            <p:cNvSpPr/>
            <p:nvPr/>
          </p:nvSpPr>
          <p:spPr>
            <a:xfrm>
              <a:off x="725516"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28" name="Google Shape;528;p6"/>
            <p:cNvSpPr/>
            <p:nvPr/>
          </p:nvSpPr>
          <p:spPr>
            <a:xfrm>
              <a:off x="1055745"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29" name="Google Shape;529;p6"/>
            <p:cNvSpPr/>
            <p:nvPr/>
          </p:nvSpPr>
          <p:spPr>
            <a:xfrm>
              <a:off x="1385974" y="272775"/>
              <a:ext cx="85800" cy="85800"/>
            </a:xfrm>
            <a:prstGeom prst="ellipse">
              <a:avLst/>
            </a:prstGeom>
            <a:solidFill>
              <a:schemeClr val="l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30" name="Google Shape;530;p6"/>
            <p:cNvSpPr/>
            <p:nvPr/>
          </p:nvSpPr>
          <p:spPr>
            <a:xfrm>
              <a:off x="171620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531" name="Google Shape;531;p6"/>
          <p:cNvGrpSpPr/>
          <p:nvPr/>
        </p:nvGrpSpPr>
        <p:grpSpPr>
          <a:xfrm>
            <a:off x="201642" y="276915"/>
            <a:ext cx="3458329" cy="646200"/>
            <a:chOff x="102105" y="682717"/>
            <a:chExt cx="1055012" cy="646200"/>
          </a:xfrm>
        </p:grpSpPr>
        <p:sp>
          <p:nvSpPr>
            <p:cNvPr id="532" name="Google Shape;532;p6"/>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533" name="Google Shape;533;p6"/>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534" name="Google Shape;534;p6"/>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cxnSp>
        <p:nvCxnSpPr>
          <p:cNvPr id="535" name="Google Shape;535;p6"/>
          <p:cNvCxnSpPr/>
          <p:nvPr/>
        </p:nvCxnSpPr>
        <p:spPr>
          <a:xfrm flipH="1" rot="10800000">
            <a:off x="738586" y="1473267"/>
            <a:ext cx="10763741" cy="13692"/>
          </a:xfrm>
          <a:prstGeom prst="straightConnector1">
            <a:avLst/>
          </a:prstGeom>
          <a:noFill/>
          <a:ln cap="flat" cmpd="sng" w="19050">
            <a:solidFill>
              <a:srgbClr val="FF0000"/>
            </a:solidFill>
            <a:prstDash val="solid"/>
            <a:round/>
            <a:headEnd len="sm" w="sm" type="none"/>
            <a:tailEnd len="sm" w="sm" type="none"/>
          </a:ln>
        </p:spPr>
      </p:cxnSp>
      <p:grpSp>
        <p:nvGrpSpPr>
          <p:cNvPr id="536" name="Google Shape;536;p6"/>
          <p:cNvGrpSpPr/>
          <p:nvPr/>
        </p:nvGrpSpPr>
        <p:grpSpPr>
          <a:xfrm>
            <a:off x="1980344" y="1438812"/>
            <a:ext cx="8574628" cy="4834853"/>
            <a:chOff x="1860146" y="1663740"/>
            <a:chExt cx="8574628" cy="4834853"/>
          </a:xfrm>
        </p:grpSpPr>
        <p:cxnSp>
          <p:nvCxnSpPr>
            <p:cNvPr id="537" name="Google Shape;537;p6"/>
            <p:cNvCxnSpPr/>
            <p:nvPr/>
          </p:nvCxnSpPr>
          <p:spPr>
            <a:xfrm>
              <a:off x="4147218" y="2094568"/>
              <a:ext cx="0" cy="4404025"/>
            </a:xfrm>
            <a:prstGeom prst="straightConnector1">
              <a:avLst/>
            </a:prstGeom>
            <a:noFill/>
            <a:ln cap="flat" cmpd="sng" w="28575">
              <a:solidFill>
                <a:srgbClr val="FF0000"/>
              </a:solidFill>
              <a:prstDash val="dash"/>
              <a:round/>
              <a:headEnd len="sm" w="sm" type="none"/>
              <a:tailEnd len="sm" w="sm" type="none"/>
            </a:ln>
          </p:spPr>
        </p:cxnSp>
        <p:cxnSp>
          <p:nvCxnSpPr>
            <p:cNvPr id="538" name="Google Shape;538;p6"/>
            <p:cNvCxnSpPr/>
            <p:nvPr/>
          </p:nvCxnSpPr>
          <p:spPr>
            <a:xfrm>
              <a:off x="7912831" y="2094568"/>
              <a:ext cx="0" cy="4404025"/>
            </a:xfrm>
            <a:prstGeom prst="straightConnector1">
              <a:avLst/>
            </a:prstGeom>
            <a:noFill/>
            <a:ln cap="flat" cmpd="sng" w="28575">
              <a:solidFill>
                <a:srgbClr val="FF0000"/>
              </a:solidFill>
              <a:prstDash val="dash"/>
              <a:round/>
              <a:headEnd len="sm" w="sm" type="none"/>
              <a:tailEnd len="sm" w="sm" type="none"/>
            </a:ln>
          </p:spPr>
        </p:cxnSp>
        <p:sp>
          <p:nvSpPr>
            <p:cNvPr id="539" name="Google Shape;539;p6"/>
            <p:cNvSpPr txBox="1"/>
            <p:nvPr/>
          </p:nvSpPr>
          <p:spPr>
            <a:xfrm>
              <a:off x="1860146" y="1710965"/>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US</a:t>
              </a:r>
              <a:endParaRPr b="0" i="0" sz="1400" u="none" cap="none" strike="noStrike">
                <a:solidFill>
                  <a:srgbClr val="000000"/>
                </a:solidFill>
                <a:latin typeface="Arial"/>
                <a:ea typeface="Arial"/>
                <a:cs typeface="Arial"/>
                <a:sym typeface="Arial"/>
              </a:endParaRPr>
            </a:p>
          </p:txBody>
        </p:sp>
        <p:sp>
          <p:nvSpPr>
            <p:cNvPr id="540" name="Google Shape;540;p6"/>
            <p:cNvSpPr txBox="1"/>
            <p:nvPr/>
          </p:nvSpPr>
          <p:spPr>
            <a:xfrm>
              <a:off x="5646083" y="1663740"/>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GB</a:t>
              </a:r>
              <a:endParaRPr b="0" i="0" sz="1400" u="none" cap="none" strike="noStrike">
                <a:solidFill>
                  <a:srgbClr val="000000"/>
                </a:solidFill>
                <a:latin typeface="Arial"/>
                <a:ea typeface="Arial"/>
                <a:cs typeface="Arial"/>
                <a:sym typeface="Arial"/>
              </a:endParaRPr>
            </a:p>
          </p:txBody>
        </p:sp>
        <p:sp>
          <p:nvSpPr>
            <p:cNvPr id="541" name="Google Shape;541;p6"/>
            <p:cNvSpPr txBox="1"/>
            <p:nvPr/>
          </p:nvSpPr>
          <p:spPr>
            <a:xfrm>
              <a:off x="9547007" y="1684294"/>
              <a:ext cx="887767"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CA</a:t>
              </a:r>
              <a:endParaRPr b="0" i="0" sz="1400" u="none" cap="none" strike="noStrike">
                <a:solidFill>
                  <a:srgbClr val="000000"/>
                </a:solidFill>
                <a:latin typeface="Arial"/>
                <a:ea typeface="Arial"/>
                <a:cs typeface="Arial"/>
                <a:sym typeface="Arial"/>
              </a:endParaRPr>
            </a:p>
          </p:txBody>
        </p:sp>
      </p:grpSp>
      <p:grpSp>
        <p:nvGrpSpPr>
          <p:cNvPr id="542" name="Google Shape;542;p6"/>
          <p:cNvGrpSpPr/>
          <p:nvPr/>
        </p:nvGrpSpPr>
        <p:grpSpPr>
          <a:xfrm>
            <a:off x="672989" y="985504"/>
            <a:ext cx="6873878" cy="553968"/>
            <a:chOff x="3802097" y="569329"/>
            <a:chExt cx="6873878" cy="553968"/>
          </a:xfrm>
        </p:grpSpPr>
        <p:sp>
          <p:nvSpPr>
            <p:cNvPr id="543" name="Google Shape;543;p6"/>
            <p:cNvSpPr txBox="1"/>
            <p:nvPr/>
          </p:nvSpPr>
          <p:spPr>
            <a:xfrm>
              <a:off x="4262657" y="569329"/>
              <a:ext cx="6413318"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Entertainment Category - Tags</a:t>
              </a:r>
              <a:endParaRPr b="1" i="0" sz="2400" u="none" cap="none" strike="noStrike">
                <a:solidFill>
                  <a:srgbClr val="000000"/>
                </a:solidFill>
                <a:latin typeface="Calibri"/>
                <a:ea typeface="Calibri"/>
                <a:cs typeface="Calibri"/>
                <a:sym typeface="Calibri"/>
              </a:endParaRPr>
            </a:p>
          </p:txBody>
        </p:sp>
        <p:pic>
          <p:nvPicPr>
            <p:cNvPr descr="Juggler with solid fill" id="544" name="Google Shape;544;p6"/>
            <p:cNvPicPr preferRelativeResize="0"/>
            <p:nvPr/>
          </p:nvPicPr>
          <p:blipFill rotWithShape="1">
            <a:blip r:embed="rId4">
              <a:alphaModFix/>
            </a:blip>
            <a:srcRect b="0" l="0" r="0" t="0"/>
            <a:stretch/>
          </p:blipFill>
          <p:spPr>
            <a:xfrm>
              <a:off x="3802097" y="596270"/>
              <a:ext cx="428476" cy="428476"/>
            </a:xfrm>
            <a:prstGeom prst="rect">
              <a:avLst/>
            </a:prstGeom>
            <a:noFill/>
            <a:ln>
              <a:noFill/>
            </a:ln>
          </p:spPr>
        </p:pic>
      </p:grpSp>
      <p:pic>
        <p:nvPicPr>
          <p:cNvPr id="545" name="Google Shape;545;p6"/>
          <p:cNvPicPr preferRelativeResize="0"/>
          <p:nvPr/>
        </p:nvPicPr>
        <p:blipFill rotWithShape="1">
          <a:blip r:embed="rId5">
            <a:alphaModFix/>
          </a:blip>
          <a:srcRect b="0" l="0" r="0" t="0"/>
          <a:stretch/>
        </p:blipFill>
        <p:spPr>
          <a:xfrm>
            <a:off x="1601391" y="3647384"/>
            <a:ext cx="1552575" cy="2782225"/>
          </a:xfrm>
          <a:prstGeom prst="rect">
            <a:avLst/>
          </a:prstGeom>
          <a:noFill/>
          <a:ln>
            <a:noFill/>
          </a:ln>
        </p:spPr>
      </p:pic>
      <p:sp>
        <p:nvSpPr>
          <p:cNvPr id="546" name="Google Shape;546;p6"/>
          <p:cNvSpPr/>
          <p:nvPr/>
        </p:nvSpPr>
        <p:spPr>
          <a:xfrm>
            <a:off x="1628766" y="5457069"/>
            <a:ext cx="1525200" cy="20459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47" name="Google Shape;547;p6"/>
          <p:cNvPicPr preferRelativeResize="0"/>
          <p:nvPr/>
        </p:nvPicPr>
        <p:blipFill rotWithShape="1">
          <a:blip r:embed="rId6">
            <a:alphaModFix/>
          </a:blip>
          <a:srcRect b="0" l="0" r="0" t="0"/>
          <a:stretch/>
        </p:blipFill>
        <p:spPr>
          <a:xfrm>
            <a:off x="5380731" y="3610954"/>
            <a:ext cx="1600200" cy="2782226"/>
          </a:xfrm>
          <a:prstGeom prst="rect">
            <a:avLst/>
          </a:prstGeom>
          <a:noFill/>
          <a:ln>
            <a:noFill/>
          </a:ln>
        </p:spPr>
      </p:pic>
      <p:pic>
        <p:nvPicPr>
          <p:cNvPr id="548" name="Google Shape;548;p6"/>
          <p:cNvPicPr preferRelativeResize="0"/>
          <p:nvPr/>
        </p:nvPicPr>
        <p:blipFill rotWithShape="1">
          <a:blip r:embed="rId7">
            <a:alphaModFix/>
          </a:blip>
          <a:srcRect b="0" l="0" r="0" t="0"/>
          <a:stretch/>
        </p:blipFill>
        <p:spPr>
          <a:xfrm>
            <a:off x="9218735" y="3619012"/>
            <a:ext cx="1590675" cy="2810598"/>
          </a:xfrm>
          <a:prstGeom prst="rect">
            <a:avLst/>
          </a:prstGeom>
          <a:noFill/>
          <a:ln>
            <a:noFill/>
          </a:ln>
        </p:spPr>
      </p:pic>
      <p:pic>
        <p:nvPicPr>
          <p:cNvPr descr="Text&#10;&#10;Description automatically generated" id="549" name="Google Shape;549;p6"/>
          <p:cNvPicPr preferRelativeResize="0"/>
          <p:nvPr/>
        </p:nvPicPr>
        <p:blipFill rotWithShape="1">
          <a:blip r:embed="rId8">
            <a:alphaModFix/>
          </a:blip>
          <a:srcRect b="0" l="0" r="0" t="0"/>
          <a:stretch/>
        </p:blipFill>
        <p:spPr>
          <a:xfrm>
            <a:off x="4502286" y="1875813"/>
            <a:ext cx="3323454" cy="1679947"/>
          </a:xfrm>
          <a:prstGeom prst="rect">
            <a:avLst/>
          </a:prstGeom>
          <a:noFill/>
          <a:ln>
            <a:noFill/>
          </a:ln>
        </p:spPr>
      </p:pic>
      <p:pic>
        <p:nvPicPr>
          <p:cNvPr descr="Text&#10;&#10;Description automatically generated" id="550" name="Google Shape;550;p6"/>
          <p:cNvPicPr preferRelativeResize="0"/>
          <p:nvPr/>
        </p:nvPicPr>
        <p:blipFill rotWithShape="1">
          <a:blip r:embed="rId9">
            <a:alphaModFix/>
          </a:blip>
          <a:srcRect b="0" l="0" r="0" t="0"/>
          <a:stretch/>
        </p:blipFill>
        <p:spPr>
          <a:xfrm>
            <a:off x="8301904" y="1869640"/>
            <a:ext cx="3289446" cy="1686120"/>
          </a:xfrm>
          <a:prstGeom prst="rect">
            <a:avLst/>
          </a:prstGeom>
          <a:noFill/>
          <a:ln>
            <a:noFill/>
          </a:ln>
        </p:spPr>
      </p:pic>
      <p:pic>
        <p:nvPicPr>
          <p:cNvPr descr="Text&#10;&#10;Description automatically generated" id="551" name="Google Shape;551;p6"/>
          <p:cNvPicPr preferRelativeResize="0"/>
          <p:nvPr/>
        </p:nvPicPr>
        <p:blipFill rotWithShape="1">
          <a:blip r:embed="rId10">
            <a:alphaModFix/>
          </a:blip>
          <a:srcRect b="0" l="0" r="0" t="0"/>
          <a:stretch/>
        </p:blipFill>
        <p:spPr>
          <a:xfrm>
            <a:off x="724778" y="1854400"/>
            <a:ext cx="3317009" cy="1708943"/>
          </a:xfrm>
          <a:prstGeom prst="rect">
            <a:avLst/>
          </a:prstGeom>
          <a:noFill/>
          <a:ln>
            <a:noFill/>
          </a:ln>
        </p:spPr>
      </p:pic>
      <p:sp>
        <p:nvSpPr>
          <p:cNvPr id="552" name="Google Shape;552;p6"/>
          <p:cNvSpPr/>
          <p:nvPr/>
        </p:nvSpPr>
        <p:spPr>
          <a:xfrm>
            <a:off x="9266142" y="4562455"/>
            <a:ext cx="1503458" cy="20850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3" name="Google Shape;553;p6"/>
          <p:cNvSpPr/>
          <p:nvPr/>
        </p:nvSpPr>
        <p:spPr>
          <a:xfrm>
            <a:off x="5409732" y="4562455"/>
            <a:ext cx="1525200" cy="413093"/>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
          <p:cNvSpPr/>
          <p:nvPr/>
        </p:nvSpPr>
        <p:spPr>
          <a:xfrm>
            <a:off x="476550" y="548127"/>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a:p>
        </p:txBody>
      </p:sp>
      <p:grpSp>
        <p:nvGrpSpPr>
          <p:cNvPr id="559" name="Google Shape;559;p7"/>
          <p:cNvGrpSpPr/>
          <p:nvPr/>
        </p:nvGrpSpPr>
        <p:grpSpPr>
          <a:xfrm>
            <a:off x="10229961" y="273145"/>
            <a:ext cx="1406718" cy="85800"/>
            <a:chOff x="395287" y="272775"/>
            <a:chExt cx="1406718" cy="85800"/>
          </a:xfrm>
        </p:grpSpPr>
        <p:sp>
          <p:nvSpPr>
            <p:cNvPr id="560" name="Google Shape;560;p7"/>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61" name="Google Shape;561;p7"/>
            <p:cNvSpPr/>
            <p:nvPr/>
          </p:nvSpPr>
          <p:spPr>
            <a:xfrm>
              <a:off x="725516"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62" name="Google Shape;562;p7"/>
            <p:cNvSpPr/>
            <p:nvPr/>
          </p:nvSpPr>
          <p:spPr>
            <a:xfrm>
              <a:off x="1055745"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63" name="Google Shape;563;p7"/>
            <p:cNvSpPr/>
            <p:nvPr/>
          </p:nvSpPr>
          <p:spPr>
            <a:xfrm>
              <a:off x="1385974" y="272775"/>
              <a:ext cx="85800" cy="85800"/>
            </a:xfrm>
            <a:prstGeom prst="ellipse">
              <a:avLst/>
            </a:prstGeom>
            <a:solidFill>
              <a:schemeClr val="l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64" name="Google Shape;564;p7"/>
            <p:cNvSpPr/>
            <p:nvPr/>
          </p:nvSpPr>
          <p:spPr>
            <a:xfrm>
              <a:off x="171620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565" name="Google Shape;565;p7"/>
          <p:cNvGrpSpPr/>
          <p:nvPr/>
        </p:nvGrpSpPr>
        <p:grpSpPr>
          <a:xfrm>
            <a:off x="201642" y="276915"/>
            <a:ext cx="3458329" cy="646200"/>
            <a:chOff x="102105" y="682717"/>
            <a:chExt cx="1055012" cy="646200"/>
          </a:xfrm>
        </p:grpSpPr>
        <p:sp>
          <p:nvSpPr>
            <p:cNvPr id="566" name="Google Shape;566;p7"/>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567" name="Google Shape;567;p7"/>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568" name="Google Shape;568;p7"/>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cxnSp>
        <p:nvCxnSpPr>
          <p:cNvPr id="569" name="Google Shape;569;p7"/>
          <p:cNvCxnSpPr/>
          <p:nvPr/>
        </p:nvCxnSpPr>
        <p:spPr>
          <a:xfrm flipH="1" rot="10800000">
            <a:off x="738586" y="1473267"/>
            <a:ext cx="10763741" cy="13692"/>
          </a:xfrm>
          <a:prstGeom prst="straightConnector1">
            <a:avLst/>
          </a:prstGeom>
          <a:noFill/>
          <a:ln cap="flat" cmpd="sng" w="19050">
            <a:solidFill>
              <a:srgbClr val="FF0000"/>
            </a:solidFill>
            <a:prstDash val="solid"/>
            <a:round/>
            <a:headEnd len="sm" w="sm" type="none"/>
            <a:tailEnd len="sm" w="sm" type="none"/>
          </a:ln>
        </p:spPr>
      </p:cxnSp>
      <p:grpSp>
        <p:nvGrpSpPr>
          <p:cNvPr id="570" name="Google Shape;570;p7"/>
          <p:cNvGrpSpPr/>
          <p:nvPr/>
        </p:nvGrpSpPr>
        <p:grpSpPr>
          <a:xfrm>
            <a:off x="672989" y="981965"/>
            <a:ext cx="6836169" cy="553968"/>
            <a:chOff x="3802097" y="565790"/>
            <a:chExt cx="6836169" cy="553968"/>
          </a:xfrm>
        </p:grpSpPr>
        <p:sp>
          <p:nvSpPr>
            <p:cNvPr id="571" name="Google Shape;571;p7"/>
            <p:cNvSpPr txBox="1"/>
            <p:nvPr/>
          </p:nvSpPr>
          <p:spPr>
            <a:xfrm>
              <a:off x="4224948" y="565790"/>
              <a:ext cx="6413318"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Entertainment Category - Tags</a:t>
              </a:r>
              <a:endParaRPr b="1" i="0" sz="2400" u="none" cap="none" strike="noStrike">
                <a:solidFill>
                  <a:srgbClr val="000000"/>
                </a:solidFill>
                <a:latin typeface="Calibri"/>
                <a:ea typeface="Calibri"/>
                <a:cs typeface="Calibri"/>
                <a:sym typeface="Calibri"/>
              </a:endParaRPr>
            </a:p>
          </p:txBody>
        </p:sp>
        <p:pic>
          <p:nvPicPr>
            <p:cNvPr descr="Juggler with solid fill" id="572" name="Google Shape;572;p7"/>
            <p:cNvPicPr preferRelativeResize="0"/>
            <p:nvPr/>
          </p:nvPicPr>
          <p:blipFill rotWithShape="1">
            <a:blip r:embed="rId4">
              <a:alphaModFix/>
            </a:blip>
            <a:srcRect b="0" l="0" r="0" t="0"/>
            <a:stretch/>
          </p:blipFill>
          <p:spPr>
            <a:xfrm>
              <a:off x="3802097" y="596270"/>
              <a:ext cx="428476" cy="428476"/>
            </a:xfrm>
            <a:prstGeom prst="rect">
              <a:avLst/>
            </a:prstGeom>
            <a:noFill/>
            <a:ln>
              <a:noFill/>
            </a:ln>
          </p:spPr>
        </p:pic>
      </p:grpSp>
      <p:pic>
        <p:nvPicPr>
          <p:cNvPr id="573" name="Google Shape;573;p7"/>
          <p:cNvPicPr preferRelativeResize="0"/>
          <p:nvPr/>
        </p:nvPicPr>
        <p:blipFill rotWithShape="1">
          <a:blip r:embed="rId5">
            <a:alphaModFix/>
          </a:blip>
          <a:srcRect b="0" l="0" r="0" t="0"/>
          <a:stretch/>
        </p:blipFill>
        <p:spPr>
          <a:xfrm>
            <a:off x="7922091" y="3762522"/>
            <a:ext cx="2914456" cy="2714151"/>
          </a:xfrm>
          <a:prstGeom prst="rect">
            <a:avLst/>
          </a:prstGeom>
          <a:noFill/>
          <a:ln>
            <a:noFill/>
          </a:ln>
        </p:spPr>
      </p:pic>
      <p:grpSp>
        <p:nvGrpSpPr>
          <p:cNvPr id="574" name="Google Shape;574;p7"/>
          <p:cNvGrpSpPr/>
          <p:nvPr/>
        </p:nvGrpSpPr>
        <p:grpSpPr>
          <a:xfrm>
            <a:off x="953599" y="2213348"/>
            <a:ext cx="5476384" cy="3171385"/>
            <a:chOff x="738586" y="2199656"/>
            <a:chExt cx="5177022" cy="2942727"/>
          </a:xfrm>
        </p:grpSpPr>
        <p:pic>
          <p:nvPicPr>
            <p:cNvPr descr="Text&#10;&#10;Description automatically generated" id="575" name="Google Shape;575;p7"/>
            <p:cNvPicPr preferRelativeResize="0"/>
            <p:nvPr/>
          </p:nvPicPr>
          <p:blipFill rotWithShape="1">
            <a:blip r:embed="rId6">
              <a:alphaModFix/>
            </a:blip>
            <a:srcRect b="0" l="0" r="0" t="0"/>
            <a:stretch/>
          </p:blipFill>
          <p:spPr>
            <a:xfrm>
              <a:off x="738586" y="2199656"/>
              <a:ext cx="5177022" cy="2942727"/>
            </a:xfrm>
            <a:prstGeom prst="rect">
              <a:avLst/>
            </a:prstGeom>
            <a:noFill/>
            <a:ln>
              <a:noFill/>
            </a:ln>
          </p:spPr>
        </p:pic>
        <p:sp>
          <p:nvSpPr>
            <p:cNvPr id="576" name="Google Shape;576;p7"/>
            <p:cNvSpPr/>
            <p:nvPr/>
          </p:nvSpPr>
          <p:spPr>
            <a:xfrm>
              <a:off x="2308868" y="3140441"/>
              <a:ext cx="434331" cy="130509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7" name="Google Shape;577;p7"/>
            <p:cNvSpPr/>
            <p:nvPr/>
          </p:nvSpPr>
          <p:spPr>
            <a:xfrm rot="5400000">
              <a:off x="3978937" y="2111529"/>
              <a:ext cx="434331" cy="135490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578" name="Google Shape;578;p7"/>
          <p:cNvGrpSpPr/>
          <p:nvPr/>
        </p:nvGrpSpPr>
        <p:grpSpPr>
          <a:xfrm>
            <a:off x="6914258" y="2087986"/>
            <a:ext cx="4306390" cy="1340784"/>
            <a:chOff x="6914258" y="2087986"/>
            <a:chExt cx="4306390" cy="1340784"/>
          </a:xfrm>
        </p:grpSpPr>
        <p:sp>
          <p:nvSpPr>
            <p:cNvPr id="579" name="Google Shape;579;p7"/>
            <p:cNvSpPr txBox="1"/>
            <p:nvPr/>
          </p:nvSpPr>
          <p:spPr>
            <a:xfrm>
              <a:off x="7000273" y="2320774"/>
              <a:ext cx="4144886"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000000"/>
                  </a:solidFill>
                  <a:latin typeface="Calibri"/>
                  <a:ea typeface="Calibri"/>
                  <a:cs typeface="Calibri"/>
                  <a:sym typeface="Calibri"/>
                </a:rPr>
                <a:t>Prince Harry Arrives In Canada </a:t>
              </a:r>
              <a:endParaRPr/>
            </a:p>
            <a:p>
              <a:pPr indent="0" lvl="0" marL="0" marR="0" rtl="0" algn="ctr">
                <a:lnSpc>
                  <a:spcPct val="100000"/>
                </a:lnSpc>
                <a:spcBef>
                  <a:spcPts val="0"/>
                </a:spcBef>
                <a:spcAft>
                  <a:spcPts val="0"/>
                </a:spcAft>
                <a:buNone/>
              </a:pPr>
              <a:r>
                <a:rPr b="0" i="0" lang="en-US" sz="2200" u="none" cap="none" strike="noStrike">
                  <a:solidFill>
                    <a:srgbClr val="000000"/>
                  </a:solidFill>
                  <a:latin typeface="Calibri"/>
                  <a:ea typeface="Calibri"/>
                  <a:cs typeface="Calibri"/>
                  <a:sym typeface="Calibri"/>
                </a:rPr>
                <a:t>To Rejoin Meghan Markle </a:t>
              </a:r>
              <a:endParaRPr/>
            </a:p>
            <a:p>
              <a:pPr indent="0" lvl="0" marL="0" marR="0" rtl="0" algn="ctr">
                <a:lnSpc>
                  <a:spcPct val="100000"/>
                </a:lnSpc>
                <a:spcBef>
                  <a:spcPts val="0"/>
                </a:spcBef>
                <a:spcAft>
                  <a:spcPts val="0"/>
                </a:spcAft>
                <a:buNone/>
              </a:pPr>
              <a:r>
                <a:rPr b="0" i="0" lang="en-US" sz="2200" u="none" cap="none" strike="noStrike">
                  <a:solidFill>
                    <a:srgbClr val="000000"/>
                  </a:solidFill>
                  <a:latin typeface="Calibri"/>
                  <a:ea typeface="Calibri"/>
                  <a:cs typeface="Calibri"/>
                  <a:sym typeface="Calibri"/>
                </a:rPr>
                <a:t>And Baby Archie</a:t>
              </a:r>
              <a:endParaRPr b="0" i="0" sz="2200" u="none" cap="none" strike="noStrike">
                <a:solidFill>
                  <a:srgbClr val="000000"/>
                </a:solidFill>
                <a:latin typeface="Calibri"/>
                <a:ea typeface="Calibri"/>
                <a:cs typeface="Calibri"/>
                <a:sym typeface="Calibri"/>
              </a:endParaRPr>
            </a:p>
          </p:txBody>
        </p:sp>
        <p:pic>
          <p:nvPicPr>
            <p:cNvPr descr="Quotes with solid fill" id="580" name="Google Shape;580;p7"/>
            <p:cNvPicPr preferRelativeResize="0"/>
            <p:nvPr/>
          </p:nvPicPr>
          <p:blipFill rotWithShape="1">
            <a:blip r:embed="rId7">
              <a:alphaModFix/>
            </a:blip>
            <a:srcRect b="0" l="0" r="39647" t="45556"/>
            <a:stretch/>
          </p:blipFill>
          <p:spPr>
            <a:xfrm>
              <a:off x="6914258" y="2154889"/>
              <a:ext cx="384102" cy="346494"/>
            </a:xfrm>
            <a:prstGeom prst="rect">
              <a:avLst/>
            </a:prstGeom>
            <a:noFill/>
            <a:ln>
              <a:noFill/>
            </a:ln>
          </p:spPr>
        </p:pic>
        <p:pic>
          <p:nvPicPr>
            <p:cNvPr descr="Quotes with solid fill" id="581" name="Google Shape;581;p7"/>
            <p:cNvPicPr preferRelativeResize="0"/>
            <p:nvPr/>
          </p:nvPicPr>
          <p:blipFill rotWithShape="1">
            <a:blip r:embed="rId7">
              <a:alphaModFix/>
            </a:blip>
            <a:srcRect b="0" l="0" r="39647" t="45556"/>
            <a:stretch/>
          </p:blipFill>
          <p:spPr>
            <a:xfrm rot="10800000">
              <a:off x="10836546" y="2087986"/>
              <a:ext cx="384102" cy="346494"/>
            </a:xfrm>
            <a:prstGeom prst="rect">
              <a:avLst/>
            </a:prstGeom>
            <a:noFill/>
            <a:ln>
              <a:noFill/>
            </a:ln>
          </p:spPr>
        </p:pic>
      </p:grpSp>
      <p:sp>
        <p:nvSpPr>
          <p:cNvPr id="582" name="Google Shape;582;p7"/>
          <p:cNvSpPr txBox="1"/>
          <p:nvPr/>
        </p:nvSpPr>
        <p:spPr>
          <a:xfrm>
            <a:off x="953599" y="1707264"/>
            <a:ext cx="1332401"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Canada</a:t>
            </a:r>
            <a:endParaRPr b="1"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p:nvPr/>
        </p:nvSpPr>
        <p:spPr>
          <a:xfrm>
            <a:off x="5211910" y="465000"/>
            <a:ext cx="2188200" cy="63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0"/>
              <a:buFont typeface="Arial"/>
              <a:buNone/>
            </a:pPr>
            <a:r>
              <a:rPr b="1" i="0" lang="en-US" sz="3500" u="none" cap="none" strike="noStrike">
                <a:solidFill>
                  <a:srgbClr val="FF0000"/>
                </a:solidFill>
                <a:latin typeface="Roboto"/>
                <a:ea typeface="Roboto"/>
                <a:cs typeface="Roboto"/>
                <a:sym typeface="Roboto"/>
              </a:rPr>
              <a:t>Contents</a:t>
            </a:r>
            <a:endParaRPr b="1" i="0" sz="3500" u="none" cap="none" strike="noStrike">
              <a:solidFill>
                <a:srgbClr val="FF0000"/>
              </a:solidFill>
              <a:latin typeface="Roboto"/>
              <a:ea typeface="Roboto"/>
              <a:cs typeface="Roboto"/>
              <a:sym typeface="Roboto"/>
            </a:endParaRPr>
          </a:p>
        </p:txBody>
      </p:sp>
      <p:sp>
        <p:nvSpPr>
          <p:cNvPr id="95" name="Google Shape;95;p2"/>
          <p:cNvSpPr/>
          <p:nvPr/>
        </p:nvSpPr>
        <p:spPr>
          <a:xfrm>
            <a:off x="4952597" y="1043303"/>
            <a:ext cx="2695575" cy="52643"/>
          </a:xfrm>
          <a:custGeom>
            <a:rect b="b" l="l" r="r" t="t"/>
            <a:pathLst>
              <a:path extrusionOk="0" h="52643" w="2695575">
                <a:moveTo>
                  <a:pt x="0" y="52643"/>
                </a:moveTo>
                <a:cubicBezTo>
                  <a:pt x="870873" y="124916"/>
                  <a:pt x="1820903" y="-15"/>
                  <a:pt x="2695575" y="43118"/>
                </a:cubicBezTo>
              </a:path>
            </a:pathLst>
          </a:cu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96" name="Google Shape;96;p2"/>
          <p:cNvGrpSpPr/>
          <p:nvPr/>
        </p:nvGrpSpPr>
        <p:grpSpPr>
          <a:xfrm>
            <a:off x="3302336" y="1428725"/>
            <a:ext cx="6100396" cy="4782439"/>
            <a:chOff x="3252959" y="1428725"/>
            <a:chExt cx="6100396" cy="4782439"/>
          </a:xfrm>
        </p:grpSpPr>
        <p:sp>
          <p:nvSpPr>
            <p:cNvPr id="97" name="Google Shape;97;p2"/>
            <p:cNvSpPr/>
            <p:nvPr/>
          </p:nvSpPr>
          <p:spPr>
            <a:xfrm>
              <a:off x="3252959" y="1428725"/>
              <a:ext cx="6100396" cy="4782439"/>
            </a:xfrm>
            <a:custGeom>
              <a:rect b="b" l="l" r="r" t="t"/>
              <a:pathLst>
                <a:path extrusionOk="0" h="4295775" w="6100396">
                  <a:moveTo>
                    <a:pt x="0" y="0"/>
                  </a:moveTo>
                  <a:cubicBezTo>
                    <a:pt x="302512" y="3798"/>
                    <a:pt x="485232" y="34942"/>
                    <a:pt x="799830" y="0"/>
                  </a:cubicBezTo>
                  <a:cubicBezTo>
                    <a:pt x="1114428" y="-34942"/>
                    <a:pt x="1054491" y="12796"/>
                    <a:pt x="1294640" y="0"/>
                  </a:cubicBezTo>
                  <a:cubicBezTo>
                    <a:pt x="1534789" y="-12796"/>
                    <a:pt x="1874227" y="-18397"/>
                    <a:pt x="2094469" y="0"/>
                  </a:cubicBezTo>
                  <a:cubicBezTo>
                    <a:pt x="2314711" y="18397"/>
                    <a:pt x="2494869" y="18462"/>
                    <a:pt x="2894299" y="0"/>
                  </a:cubicBezTo>
                  <a:cubicBezTo>
                    <a:pt x="3293729" y="-18462"/>
                    <a:pt x="3193754" y="10862"/>
                    <a:pt x="3450113" y="0"/>
                  </a:cubicBezTo>
                  <a:cubicBezTo>
                    <a:pt x="3706472" y="-10862"/>
                    <a:pt x="4059673" y="-33363"/>
                    <a:pt x="4249943" y="0"/>
                  </a:cubicBezTo>
                  <a:cubicBezTo>
                    <a:pt x="4440213" y="33363"/>
                    <a:pt x="4609196" y="2742"/>
                    <a:pt x="4744752" y="0"/>
                  </a:cubicBezTo>
                  <a:cubicBezTo>
                    <a:pt x="4880308" y="-2742"/>
                    <a:pt x="5513627" y="52717"/>
                    <a:pt x="6100396" y="0"/>
                  </a:cubicBezTo>
                  <a:cubicBezTo>
                    <a:pt x="6087648" y="189471"/>
                    <a:pt x="6110635" y="383167"/>
                    <a:pt x="6100396" y="613682"/>
                  </a:cubicBezTo>
                  <a:cubicBezTo>
                    <a:pt x="6090157" y="844197"/>
                    <a:pt x="6078946" y="957263"/>
                    <a:pt x="6100396" y="1141449"/>
                  </a:cubicBezTo>
                  <a:cubicBezTo>
                    <a:pt x="6121846" y="1325635"/>
                    <a:pt x="6124135" y="1483535"/>
                    <a:pt x="6100396" y="1669215"/>
                  </a:cubicBezTo>
                  <a:cubicBezTo>
                    <a:pt x="6076657" y="1854895"/>
                    <a:pt x="6112278" y="2130374"/>
                    <a:pt x="6100396" y="2325855"/>
                  </a:cubicBezTo>
                  <a:cubicBezTo>
                    <a:pt x="6088514" y="2521336"/>
                    <a:pt x="6100443" y="2720136"/>
                    <a:pt x="6100396" y="2853622"/>
                  </a:cubicBezTo>
                  <a:cubicBezTo>
                    <a:pt x="6100349" y="2987108"/>
                    <a:pt x="6096154" y="3203418"/>
                    <a:pt x="6100396" y="3338431"/>
                  </a:cubicBezTo>
                  <a:cubicBezTo>
                    <a:pt x="6104638" y="3473444"/>
                    <a:pt x="6069004" y="4071592"/>
                    <a:pt x="6100396" y="4295775"/>
                  </a:cubicBezTo>
                  <a:cubicBezTo>
                    <a:pt x="5947956" y="4290101"/>
                    <a:pt x="5787071" y="4271554"/>
                    <a:pt x="5605586" y="4295775"/>
                  </a:cubicBezTo>
                  <a:cubicBezTo>
                    <a:pt x="5424101" y="4319997"/>
                    <a:pt x="5073457" y="4311539"/>
                    <a:pt x="4805756" y="4295775"/>
                  </a:cubicBezTo>
                  <a:cubicBezTo>
                    <a:pt x="4538055" y="4280012"/>
                    <a:pt x="4534485" y="4274315"/>
                    <a:pt x="4310947" y="4295775"/>
                  </a:cubicBezTo>
                  <a:cubicBezTo>
                    <a:pt x="4087409" y="4317235"/>
                    <a:pt x="3942126" y="4320601"/>
                    <a:pt x="3633125" y="4295775"/>
                  </a:cubicBezTo>
                  <a:cubicBezTo>
                    <a:pt x="3324124" y="4270949"/>
                    <a:pt x="3282850" y="4311538"/>
                    <a:pt x="2955303" y="4295775"/>
                  </a:cubicBezTo>
                  <a:cubicBezTo>
                    <a:pt x="2627756" y="4280012"/>
                    <a:pt x="2572208" y="4318136"/>
                    <a:pt x="2399489" y="4295775"/>
                  </a:cubicBezTo>
                  <a:cubicBezTo>
                    <a:pt x="2226770" y="4273414"/>
                    <a:pt x="2090745" y="4285773"/>
                    <a:pt x="1782671" y="4295775"/>
                  </a:cubicBezTo>
                  <a:cubicBezTo>
                    <a:pt x="1474597" y="4305777"/>
                    <a:pt x="1285112" y="4292423"/>
                    <a:pt x="1104849" y="4295775"/>
                  </a:cubicBezTo>
                  <a:cubicBezTo>
                    <a:pt x="924586" y="4299127"/>
                    <a:pt x="237323" y="4243684"/>
                    <a:pt x="0" y="4295775"/>
                  </a:cubicBezTo>
                  <a:cubicBezTo>
                    <a:pt x="26488" y="4075687"/>
                    <a:pt x="16778" y="4003767"/>
                    <a:pt x="0" y="3725051"/>
                  </a:cubicBezTo>
                  <a:cubicBezTo>
                    <a:pt x="-16778" y="3446335"/>
                    <a:pt x="-26081" y="3321721"/>
                    <a:pt x="0" y="3111368"/>
                  </a:cubicBezTo>
                  <a:cubicBezTo>
                    <a:pt x="26081" y="2901015"/>
                    <a:pt x="28195" y="2666428"/>
                    <a:pt x="0" y="2454729"/>
                  </a:cubicBezTo>
                  <a:cubicBezTo>
                    <a:pt x="-28195" y="2243030"/>
                    <a:pt x="-2299" y="1983016"/>
                    <a:pt x="0" y="1798089"/>
                  </a:cubicBezTo>
                  <a:cubicBezTo>
                    <a:pt x="2299" y="1613162"/>
                    <a:pt x="21517" y="1408522"/>
                    <a:pt x="0" y="1141449"/>
                  </a:cubicBezTo>
                  <a:cubicBezTo>
                    <a:pt x="-21517" y="874376"/>
                    <a:pt x="-8952" y="363049"/>
                    <a:pt x="0" y="0"/>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98" name="Google Shape;98;p2"/>
            <p:cNvGrpSpPr/>
            <p:nvPr/>
          </p:nvGrpSpPr>
          <p:grpSpPr>
            <a:xfrm>
              <a:off x="4074985" y="1718335"/>
              <a:ext cx="5057524" cy="4055335"/>
              <a:chOff x="2913033" y="2115659"/>
              <a:chExt cx="5057524" cy="4028450"/>
            </a:xfrm>
          </p:grpSpPr>
          <p:grpSp>
            <p:nvGrpSpPr>
              <p:cNvPr id="99" name="Google Shape;99;p2"/>
              <p:cNvGrpSpPr/>
              <p:nvPr/>
            </p:nvGrpSpPr>
            <p:grpSpPr>
              <a:xfrm>
                <a:off x="2919922" y="2134621"/>
                <a:ext cx="680528" cy="3259430"/>
                <a:chOff x="3491422" y="2546553"/>
                <a:chExt cx="680528" cy="3259430"/>
              </a:xfrm>
            </p:grpSpPr>
            <p:pic>
              <p:nvPicPr>
                <p:cNvPr descr="Text&#10;&#10;Description automatically generated with medium confidence" id="100" name="Google Shape;100;p2"/>
                <p:cNvPicPr preferRelativeResize="0"/>
                <p:nvPr/>
              </p:nvPicPr>
              <p:blipFill rotWithShape="1">
                <a:blip r:embed="rId3">
                  <a:alphaModFix/>
                </a:blip>
                <a:srcRect b="0" l="0" r="65989" t="0"/>
                <a:stretch/>
              </p:blipFill>
              <p:spPr>
                <a:xfrm>
                  <a:off x="3491422" y="2546553"/>
                  <a:ext cx="680528" cy="448572"/>
                </a:xfrm>
                <a:prstGeom prst="rect">
                  <a:avLst/>
                </a:prstGeom>
                <a:noFill/>
                <a:ln>
                  <a:noFill/>
                </a:ln>
              </p:spPr>
            </p:pic>
            <p:pic>
              <p:nvPicPr>
                <p:cNvPr descr="Text&#10;&#10;Description automatically generated with medium confidence" id="101" name="Google Shape;101;p2"/>
                <p:cNvPicPr preferRelativeResize="0"/>
                <p:nvPr/>
              </p:nvPicPr>
              <p:blipFill rotWithShape="1">
                <a:blip r:embed="rId3">
                  <a:alphaModFix/>
                </a:blip>
                <a:srcRect b="0" l="0" r="65989" t="0"/>
                <a:stretch/>
              </p:blipFill>
              <p:spPr>
                <a:xfrm>
                  <a:off x="3491422" y="3857298"/>
                  <a:ext cx="680528" cy="448572"/>
                </a:xfrm>
                <a:prstGeom prst="rect">
                  <a:avLst/>
                </a:prstGeom>
                <a:noFill/>
                <a:ln>
                  <a:noFill/>
                </a:ln>
              </p:spPr>
            </p:pic>
            <p:pic>
              <p:nvPicPr>
                <p:cNvPr descr="Text&#10;&#10;Description automatically generated with medium confidence" id="102" name="Google Shape;102;p2"/>
                <p:cNvPicPr preferRelativeResize="0"/>
                <p:nvPr/>
              </p:nvPicPr>
              <p:blipFill rotWithShape="1">
                <a:blip r:embed="rId3">
                  <a:alphaModFix/>
                </a:blip>
                <a:srcRect b="0" l="0" r="65989" t="0"/>
                <a:stretch/>
              </p:blipFill>
              <p:spPr>
                <a:xfrm>
                  <a:off x="3491422" y="4607354"/>
                  <a:ext cx="680528" cy="448572"/>
                </a:xfrm>
                <a:prstGeom prst="rect">
                  <a:avLst/>
                </a:prstGeom>
                <a:noFill/>
                <a:ln>
                  <a:noFill/>
                </a:ln>
              </p:spPr>
            </p:pic>
            <p:pic>
              <p:nvPicPr>
                <p:cNvPr descr="Text&#10;&#10;Description automatically generated with medium confidence" id="103" name="Google Shape;103;p2"/>
                <p:cNvPicPr preferRelativeResize="0"/>
                <p:nvPr/>
              </p:nvPicPr>
              <p:blipFill rotWithShape="1">
                <a:blip r:embed="rId3">
                  <a:alphaModFix/>
                </a:blip>
                <a:srcRect b="0" l="0" r="65989" t="0"/>
                <a:stretch/>
              </p:blipFill>
              <p:spPr>
                <a:xfrm>
                  <a:off x="3491422" y="5357411"/>
                  <a:ext cx="680528" cy="448572"/>
                </a:xfrm>
                <a:prstGeom prst="rect">
                  <a:avLst/>
                </a:prstGeom>
                <a:noFill/>
                <a:ln>
                  <a:noFill/>
                </a:ln>
              </p:spPr>
            </p:pic>
          </p:grpSp>
          <p:sp>
            <p:nvSpPr>
              <p:cNvPr id="104" name="Google Shape;104;p2"/>
              <p:cNvSpPr txBox="1"/>
              <p:nvPr/>
            </p:nvSpPr>
            <p:spPr>
              <a:xfrm>
                <a:off x="3657600" y="2115659"/>
                <a:ext cx="269594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Roboto"/>
                    <a:ea typeface="Roboto"/>
                    <a:cs typeface="Roboto"/>
                    <a:sym typeface="Roboto"/>
                  </a:rPr>
                  <a:t>Introduction </a:t>
                </a:r>
                <a:endParaRPr b="0" i="0" sz="2400" u="none" cap="none" strike="noStrike">
                  <a:solidFill>
                    <a:srgbClr val="FFFFFF"/>
                  </a:solidFill>
                  <a:latin typeface="Roboto"/>
                  <a:ea typeface="Roboto"/>
                  <a:cs typeface="Roboto"/>
                  <a:sym typeface="Roboto"/>
                </a:endParaRPr>
              </a:p>
            </p:txBody>
          </p:sp>
          <p:sp>
            <p:nvSpPr>
              <p:cNvPr id="105" name="Google Shape;105;p2"/>
              <p:cNvSpPr txBox="1"/>
              <p:nvPr/>
            </p:nvSpPr>
            <p:spPr>
              <a:xfrm>
                <a:off x="3648457" y="3438803"/>
                <a:ext cx="4322100" cy="45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Roboto"/>
                    <a:ea typeface="Roboto"/>
                    <a:cs typeface="Roboto"/>
                    <a:sym typeface="Roboto"/>
                  </a:rPr>
                  <a:t>Project/Dataset Summary</a:t>
                </a:r>
                <a:endParaRPr b="0" i="0" sz="2400" u="none" cap="none" strike="noStrike">
                  <a:solidFill>
                    <a:srgbClr val="FFFFFF"/>
                  </a:solidFill>
                  <a:latin typeface="Roboto"/>
                  <a:ea typeface="Roboto"/>
                  <a:cs typeface="Roboto"/>
                  <a:sym typeface="Roboto"/>
                </a:endParaRPr>
              </a:p>
            </p:txBody>
          </p:sp>
          <p:sp>
            <p:nvSpPr>
              <p:cNvPr id="106" name="Google Shape;106;p2"/>
              <p:cNvSpPr txBox="1"/>
              <p:nvPr/>
            </p:nvSpPr>
            <p:spPr>
              <a:xfrm>
                <a:off x="3648442" y="4203336"/>
                <a:ext cx="392393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Roboto"/>
                    <a:ea typeface="Roboto"/>
                    <a:cs typeface="Roboto"/>
                    <a:sym typeface="Roboto"/>
                  </a:rPr>
                  <a:t>Data Cleanup &amp; Exploration</a:t>
                </a:r>
                <a:endParaRPr b="0" i="0" sz="2400" u="none" cap="none" strike="noStrike">
                  <a:solidFill>
                    <a:srgbClr val="FFFFFF"/>
                  </a:solidFill>
                  <a:latin typeface="Roboto"/>
                  <a:ea typeface="Roboto"/>
                  <a:cs typeface="Roboto"/>
                  <a:sym typeface="Roboto"/>
                </a:endParaRPr>
              </a:p>
            </p:txBody>
          </p:sp>
          <p:sp>
            <p:nvSpPr>
              <p:cNvPr id="107" name="Google Shape;107;p2"/>
              <p:cNvSpPr txBox="1"/>
              <p:nvPr/>
            </p:nvSpPr>
            <p:spPr>
              <a:xfrm>
                <a:off x="3657600" y="4965063"/>
                <a:ext cx="2087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Roboto"/>
                    <a:ea typeface="Roboto"/>
                    <a:cs typeface="Roboto"/>
                    <a:sym typeface="Roboto"/>
                  </a:rPr>
                  <a:t>Data Analysis</a:t>
                </a:r>
                <a:endParaRPr b="0" i="0" sz="2400" u="none" cap="none" strike="noStrike">
                  <a:solidFill>
                    <a:srgbClr val="FFFFFF"/>
                  </a:solidFill>
                  <a:latin typeface="Roboto"/>
                  <a:ea typeface="Roboto"/>
                  <a:cs typeface="Roboto"/>
                  <a:sym typeface="Roboto"/>
                </a:endParaRPr>
              </a:p>
            </p:txBody>
          </p:sp>
          <p:pic>
            <p:nvPicPr>
              <p:cNvPr descr="Text&#10;&#10;Description automatically generated with medium confidence" id="108" name="Google Shape;108;p2"/>
              <p:cNvPicPr preferRelativeResize="0"/>
              <p:nvPr/>
            </p:nvPicPr>
            <p:blipFill rotWithShape="1">
              <a:blip r:embed="rId3">
                <a:alphaModFix/>
              </a:blip>
              <a:srcRect b="0" l="0" r="65989" t="0"/>
              <a:stretch/>
            </p:blipFill>
            <p:spPr>
              <a:xfrm>
                <a:off x="2913033" y="5695536"/>
                <a:ext cx="680528" cy="448572"/>
              </a:xfrm>
              <a:prstGeom prst="rect">
                <a:avLst/>
              </a:prstGeom>
              <a:noFill/>
              <a:ln>
                <a:noFill/>
              </a:ln>
            </p:spPr>
          </p:pic>
          <p:sp>
            <p:nvSpPr>
              <p:cNvPr id="109" name="Google Shape;109;p2"/>
              <p:cNvSpPr txBox="1"/>
              <p:nvPr/>
            </p:nvSpPr>
            <p:spPr>
              <a:xfrm>
                <a:off x="3657600" y="5682444"/>
                <a:ext cx="392393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Roboto"/>
                    <a:ea typeface="Roboto"/>
                    <a:cs typeface="Roboto"/>
                    <a:sym typeface="Roboto"/>
                  </a:rPr>
                  <a:t>Conclusion</a:t>
                </a:r>
                <a:endParaRPr b="0" i="0" sz="24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110" name="Google Shape;110;p2"/>
            <p:cNvPicPr preferRelativeResize="0"/>
            <p:nvPr/>
          </p:nvPicPr>
          <p:blipFill rotWithShape="1">
            <a:blip r:embed="rId3">
              <a:alphaModFix/>
            </a:blip>
            <a:srcRect b="0" l="0" r="65989" t="0"/>
            <a:stretch/>
          </p:blipFill>
          <p:spPr>
            <a:xfrm>
              <a:off x="4083444" y="2389185"/>
              <a:ext cx="680528" cy="451566"/>
            </a:xfrm>
            <a:prstGeom prst="rect">
              <a:avLst/>
            </a:prstGeom>
            <a:noFill/>
            <a:ln>
              <a:noFill/>
            </a:ln>
          </p:spPr>
        </p:pic>
        <p:sp>
          <p:nvSpPr>
            <p:cNvPr id="111" name="Google Shape;111;p2"/>
            <p:cNvSpPr txBox="1"/>
            <p:nvPr/>
          </p:nvSpPr>
          <p:spPr>
            <a:xfrm>
              <a:off x="4821399" y="2382586"/>
              <a:ext cx="348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Roboto"/>
                  <a:ea typeface="Roboto"/>
                  <a:cs typeface="Roboto"/>
                  <a:sym typeface="Roboto"/>
                </a:rPr>
                <a:t>Question to Answer</a:t>
              </a:r>
              <a:endParaRPr b="0" i="0" sz="2400" u="none" cap="none" strike="noStrike">
                <a:solidFill>
                  <a:srgbClr val="FFFFFF"/>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d94a28c5a3_2_281"/>
          <p:cNvSpPr/>
          <p:nvPr/>
        </p:nvSpPr>
        <p:spPr>
          <a:xfrm>
            <a:off x="470484"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588" name="Google Shape;588;gd94a28c5a3_2_281"/>
          <p:cNvGrpSpPr/>
          <p:nvPr/>
        </p:nvGrpSpPr>
        <p:grpSpPr>
          <a:xfrm>
            <a:off x="10229961" y="273145"/>
            <a:ext cx="1406718" cy="85800"/>
            <a:chOff x="395287" y="272775"/>
            <a:chExt cx="1406718" cy="85800"/>
          </a:xfrm>
        </p:grpSpPr>
        <p:sp>
          <p:nvSpPr>
            <p:cNvPr id="589" name="Google Shape;589;gd94a28c5a3_2_281"/>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0" name="Google Shape;590;gd94a28c5a3_2_281"/>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1" name="Google Shape;591;gd94a28c5a3_2_281"/>
            <p:cNvSpPr/>
            <p:nvPr/>
          </p:nvSpPr>
          <p:spPr>
            <a:xfrm>
              <a:off x="1055745"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2" name="Google Shape;592;gd94a28c5a3_2_281"/>
            <p:cNvSpPr/>
            <p:nvPr/>
          </p:nvSpPr>
          <p:spPr>
            <a:xfrm>
              <a:off x="1385974"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93" name="Google Shape;593;gd94a28c5a3_2_281"/>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594" name="Google Shape;594;gd94a28c5a3_2_281"/>
          <p:cNvGrpSpPr/>
          <p:nvPr/>
        </p:nvGrpSpPr>
        <p:grpSpPr>
          <a:xfrm>
            <a:off x="201642" y="276915"/>
            <a:ext cx="3458329" cy="646200"/>
            <a:chOff x="102105" y="682717"/>
            <a:chExt cx="1055012" cy="646200"/>
          </a:xfrm>
        </p:grpSpPr>
        <p:sp>
          <p:nvSpPr>
            <p:cNvPr id="595" name="Google Shape;595;gd94a28c5a3_2_281"/>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596" name="Google Shape;596;gd94a28c5a3_2_281"/>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597" name="Google Shape;597;gd94a28c5a3_2_281"/>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cxnSp>
        <p:nvCxnSpPr>
          <p:cNvPr id="598" name="Google Shape;598;gd94a28c5a3_2_281"/>
          <p:cNvCxnSpPr/>
          <p:nvPr/>
        </p:nvCxnSpPr>
        <p:spPr>
          <a:xfrm>
            <a:off x="4147218" y="2094568"/>
            <a:ext cx="0" cy="4404000"/>
          </a:xfrm>
          <a:prstGeom prst="straightConnector1">
            <a:avLst/>
          </a:prstGeom>
          <a:noFill/>
          <a:ln cap="flat" cmpd="sng" w="28575">
            <a:solidFill>
              <a:srgbClr val="FF0000"/>
            </a:solidFill>
            <a:prstDash val="dash"/>
            <a:round/>
            <a:headEnd len="sm" w="sm" type="none"/>
            <a:tailEnd len="sm" w="sm" type="none"/>
          </a:ln>
        </p:spPr>
      </p:cxnSp>
      <p:cxnSp>
        <p:nvCxnSpPr>
          <p:cNvPr id="599" name="Google Shape;599;gd94a28c5a3_2_281"/>
          <p:cNvCxnSpPr/>
          <p:nvPr/>
        </p:nvCxnSpPr>
        <p:spPr>
          <a:xfrm>
            <a:off x="7912831" y="2094568"/>
            <a:ext cx="0" cy="4404000"/>
          </a:xfrm>
          <a:prstGeom prst="straightConnector1">
            <a:avLst/>
          </a:prstGeom>
          <a:noFill/>
          <a:ln cap="flat" cmpd="sng" w="28575">
            <a:solidFill>
              <a:srgbClr val="FF0000"/>
            </a:solidFill>
            <a:prstDash val="dash"/>
            <a:round/>
            <a:headEnd len="sm" w="sm" type="none"/>
            <a:tailEnd len="sm" w="sm" type="none"/>
          </a:ln>
        </p:spPr>
      </p:cxnSp>
      <p:sp>
        <p:nvSpPr>
          <p:cNvPr id="600" name="Google Shape;600;gd94a28c5a3_2_281"/>
          <p:cNvSpPr txBox="1"/>
          <p:nvPr/>
        </p:nvSpPr>
        <p:spPr>
          <a:xfrm>
            <a:off x="2001549" y="1710965"/>
            <a:ext cx="887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US</a:t>
            </a:r>
            <a:endParaRPr b="0" i="0" sz="1400" u="none" cap="none" strike="noStrike">
              <a:solidFill>
                <a:srgbClr val="000000"/>
              </a:solidFill>
              <a:latin typeface="Arial"/>
              <a:ea typeface="Arial"/>
              <a:cs typeface="Arial"/>
              <a:sym typeface="Arial"/>
            </a:endParaRPr>
          </a:p>
        </p:txBody>
      </p:sp>
      <p:sp>
        <p:nvSpPr>
          <p:cNvPr id="601" name="Google Shape;601;gd94a28c5a3_2_281"/>
          <p:cNvSpPr txBox="1"/>
          <p:nvPr/>
        </p:nvSpPr>
        <p:spPr>
          <a:xfrm>
            <a:off x="5759206" y="1663740"/>
            <a:ext cx="632164"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GB</a:t>
            </a:r>
            <a:endParaRPr b="0" i="0" sz="1400" u="none" cap="none" strike="noStrike">
              <a:solidFill>
                <a:srgbClr val="000000"/>
              </a:solidFill>
              <a:latin typeface="Arial"/>
              <a:ea typeface="Arial"/>
              <a:cs typeface="Arial"/>
              <a:sym typeface="Arial"/>
            </a:endParaRPr>
          </a:p>
        </p:txBody>
      </p:sp>
      <p:sp>
        <p:nvSpPr>
          <p:cNvPr id="602" name="Google Shape;602;gd94a28c5a3_2_281"/>
          <p:cNvSpPr txBox="1"/>
          <p:nvPr/>
        </p:nvSpPr>
        <p:spPr>
          <a:xfrm>
            <a:off x="9688410" y="1684294"/>
            <a:ext cx="609974"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CA</a:t>
            </a:r>
            <a:endParaRPr b="0" i="0" sz="1400" u="none" cap="none" strike="noStrike">
              <a:solidFill>
                <a:srgbClr val="000000"/>
              </a:solidFill>
              <a:latin typeface="Arial"/>
              <a:ea typeface="Arial"/>
              <a:cs typeface="Arial"/>
              <a:sym typeface="Arial"/>
            </a:endParaRPr>
          </a:p>
        </p:txBody>
      </p:sp>
      <p:grpSp>
        <p:nvGrpSpPr>
          <p:cNvPr id="603" name="Google Shape;603;gd94a28c5a3_2_281"/>
          <p:cNvGrpSpPr/>
          <p:nvPr/>
        </p:nvGrpSpPr>
        <p:grpSpPr>
          <a:xfrm>
            <a:off x="679484" y="979250"/>
            <a:ext cx="10657444" cy="632731"/>
            <a:chOff x="3786815" y="531338"/>
            <a:chExt cx="10657444" cy="632731"/>
          </a:xfrm>
        </p:grpSpPr>
        <p:sp>
          <p:nvSpPr>
            <p:cNvPr id="604" name="Google Shape;604;gd94a28c5a3_2_281"/>
            <p:cNvSpPr txBox="1"/>
            <p:nvPr/>
          </p:nvSpPr>
          <p:spPr>
            <a:xfrm>
              <a:off x="4262657" y="609969"/>
              <a:ext cx="641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News Category - Title</a:t>
              </a:r>
              <a:endParaRPr b="1" i="0" sz="2400" u="none" cap="none" strike="noStrike">
                <a:solidFill>
                  <a:srgbClr val="000000"/>
                </a:solidFill>
                <a:latin typeface="Calibri"/>
                <a:ea typeface="Calibri"/>
                <a:cs typeface="Calibri"/>
                <a:sym typeface="Calibri"/>
              </a:endParaRPr>
            </a:p>
          </p:txBody>
        </p:sp>
        <p:cxnSp>
          <p:nvCxnSpPr>
            <p:cNvPr id="605" name="Google Shape;605;gd94a28c5a3_2_281"/>
            <p:cNvCxnSpPr/>
            <p:nvPr/>
          </p:nvCxnSpPr>
          <p:spPr>
            <a:xfrm flipH="1" rot="10800000">
              <a:off x="3823737" y="1072919"/>
              <a:ext cx="10620522" cy="16216"/>
            </a:xfrm>
            <a:prstGeom prst="straightConnector1">
              <a:avLst/>
            </a:prstGeom>
            <a:noFill/>
            <a:ln cap="flat" cmpd="sng" w="19050">
              <a:solidFill>
                <a:srgbClr val="FF0000"/>
              </a:solidFill>
              <a:prstDash val="solid"/>
              <a:round/>
              <a:headEnd len="sm" w="sm" type="none"/>
              <a:tailEnd len="sm" w="sm" type="none"/>
            </a:ln>
          </p:spPr>
        </p:cxnSp>
        <p:pic>
          <p:nvPicPr>
            <p:cNvPr descr="Newspaper outline" id="606" name="Google Shape;606;gd94a28c5a3_2_281"/>
            <p:cNvPicPr preferRelativeResize="0"/>
            <p:nvPr/>
          </p:nvPicPr>
          <p:blipFill rotWithShape="1">
            <a:blip r:embed="rId4">
              <a:alphaModFix/>
            </a:blip>
            <a:srcRect b="0" l="0" r="0" t="0"/>
            <a:stretch/>
          </p:blipFill>
          <p:spPr>
            <a:xfrm>
              <a:off x="3786815" y="531338"/>
              <a:ext cx="581130" cy="581130"/>
            </a:xfrm>
            <a:prstGeom prst="rect">
              <a:avLst/>
            </a:prstGeom>
            <a:noFill/>
            <a:ln>
              <a:noFill/>
            </a:ln>
          </p:spPr>
        </p:pic>
      </p:grpSp>
      <p:pic>
        <p:nvPicPr>
          <p:cNvPr descr="Text&#10;&#10;Description automatically generated" id="607" name="Google Shape;607;gd94a28c5a3_2_281"/>
          <p:cNvPicPr preferRelativeResize="0"/>
          <p:nvPr/>
        </p:nvPicPr>
        <p:blipFill rotWithShape="1">
          <a:blip r:embed="rId5">
            <a:alphaModFix/>
          </a:blip>
          <a:srcRect b="0" l="0" r="0" t="0"/>
          <a:stretch/>
        </p:blipFill>
        <p:spPr>
          <a:xfrm>
            <a:off x="8109173" y="2093218"/>
            <a:ext cx="3372928" cy="1738497"/>
          </a:xfrm>
          <a:prstGeom prst="rect">
            <a:avLst/>
          </a:prstGeom>
          <a:noFill/>
          <a:ln>
            <a:noFill/>
          </a:ln>
        </p:spPr>
      </p:pic>
      <p:pic>
        <p:nvPicPr>
          <p:cNvPr descr="Text&#10;&#10;Description automatically generated with medium confidence" id="608" name="Google Shape;608;gd94a28c5a3_2_281"/>
          <p:cNvPicPr preferRelativeResize="0"/>
          <p:nvPr/>
        </p:nvPicPr>
        <p:blipFill rotWithShape="1">
          <a:blip r:embed="rId6">
            <a:alphaModFix/>
          </a:blip>
          <a:srcRect b="0" l="0" r="0" t="0"/>
          <a:stretch/>
        </p:blipFill>
        <p:spPr>
          <a:xfrm>
            <a:off x="588044" y="2069944"/>
            <a:ext cx="3419472" cy="1761771"/>
          </a:xfrm>
          <a:prstGeom prst="rect">
            <a:avLst/>
          </a:prstGeom>
          <a:noFill/>
          <a:ln>
            <a:noFill/>
          </a:ln>
        </p:spPr>
      </p:pic>
      <p:pic>
        <p:nvPicPr>
          <p:cNvPr descr="Text&#10;&#10;Description automatically generated" id="609" name="Google Shape;609;gd94a28c5a3_2_281"/>
          <p:cNvPicPr preferRelativeResize="0"/>
          <p:nvPr/>
        </p:nvPicPr>
        <p:blipFill rotWithShape="1">
          <a:blip r:embed="rId7">
            <a:alphaModFix/>
          </a:blip>
          <a:srcRect b="0" l="0" r="0" t="0"/>
          <a:stretch/>
        </p:blipFill>
        <p:spPr>
          <a:xfrm>
            <a:off x="4296348" y="2093267"/>
            <a:ext cx="3429568" cy="1740979"/>
          </a:xfrm>
          <a:prstGeom prst="rect">
            <a:avLst/>
          </a:prstGeom>
          <a:noFill/>
          <a:ln>
            <a:noFill/>
          </a:ln>
        </p:spPr>
      </p:pic>
      <p:pic>
        <p:nvPicPr>
          <p:cNvPr id="610" name="Google Shape;610;gd94a28c5a3_2_281"/>
          <p:cNvPicPr preferRelativeResize="0"/>
          <p:nvPr/>
        </p:nvPicPr>
        <p:blipFill rotWithShape="1">
          <a:blip r:embed="rId8">
            <a:alphaModFix/>
          </a:blip>
          <a:srcRect b="0" l="0" r="0" t="0"/>
          <a:stretch/>
        </p:blipFill>
        <p:spPr>
          <a:xfrm>
            <a:off x="1531045" y="3831715"/>
            <a:ext cx="1600200" cy="2614901"/>
          </a:xfrm>
          <a:prstGeom prst="rect">
            <a:avLst/>
          </a:prstGeom>
          <a:noFill/>
          <a:ln>
            <a:noFill/>
          </a:ln>
        </p:spPr>
      </p:pic>
      <p:pic>
        <p:nvPicPr>
          <p:cNvPr id="611" name="Google Shape;611;gd94a28c5a3_2_281"/>
          <p:cNvPicPr preferRelativeResize="0"/>
          <p:nvPr/>
        </p:nvPicPr>
        <p:blipFill rotWithShape="1">
          <a:blip r:embed="rId9">
            <a:alphaModFix/>
          </a:blip>
          <a:srcRect b="0" l="0" r="0" t="0"/>
          <a:stretch/>
        </p:blipFill>
        <p:spPr>
          <a:xfrm>
            <a:off x="5285103" y="3888665"/>
            <a:ext cx="1609725" cy="2557951"/>
          </a:xfrm>
          <a:prstGeom prst="rect">
            <a:avLst/>
          </a:prstGeom>
          <a:noFill/>
          <a:ln>
            <a:noFill/>
          </a:ln>
        </p:spPr>
      </p:pic>
      <p:pic>
        <p:nvPicPr>
          <p:cNvPr id="612" name="Google Shape;612;gd94a28c5a3_2_281"/>
          <p:cNvPicPr preferRelativeResize="0"/>
          <p:nvPr/>
        </p:nvPicPr>
        <p:blipFill rotWithShape="1">
          <a:blip r:embed="rId10">
            <a:alphaModFix/>
          </a:blip>
          <a:srcRect b="0" l="0" r="0" t="0"/>
          <a:stretch/>
        </p:blipFill>
        <p:spPr>
          <a:xfrm>
            <a:off x="9186027" y="3897853"/>
            <a:ext cx="1609725" cy="2508123"/>
          </a:xfrm>
          <a:prstGeom prst="rect">
            <a:avLst/>
          </a:prstGeom>
          <a:noFill/>
          <a:ln>
            <a:noFill/>
          </a:ln>
        </p:spPr>
      </p:pic>
      <p:sp>
        <p:nvSpPr>
          <p:cNvPr id="613" name="Google Shape;613;gd94a28c5a3_2_281"/>
          <p:cNvSpPr/>
          <p:nvPr/>
        </p:nvSpPr>
        <p:spPr>
          <a:xfrm>
            <a:off x="5323898" y="4959139"/>
            <a:ext cx="1521369" cy="6072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4" name="Google Shape;614;gd94a28c5a3_2_281"/>
          <p:cNvSpPr/>
          <p:nvPr/>
        </p:nvSpPr>
        <p:spPr>
          <a:xfrm>
            <a:off x="5323899" y="5798738"/>
            <a:ext cx="1521369" cy="2118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5" name="Google Shape;615;gd94a28c5a3_2_281"/>
          <p:cNvSpPr/>
          <p:nvPr/>
        </p:nvSpPr>
        <p:spPr>
          <a:xfrm>
            <a:off x="9226446" y="4150028"/>
            <a:ext cx="1524491" cy="2118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6" name="Google Shape;616;gd94a28c5a3_2_281"/>
          <p:cNvSpPr/>
          <p:nvPr/>
        </p:nvSpPr>
        <p:spPr>
          <a:xfrm>
            <a:off x="9226446" y="5556458"/>
            <a:ext cx="1529173" cy="2118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7" name="Google Shape;617;gd94a28c5a3_2_281"/>
          <p:cNvSpPr/>
          <p:nvPr/>
        </p:nvSpPr>
        <p:spPr>
          <a:xfrm>
            <a:off x="9228599" y="6171145"/>
            <a:ext cx="1527020" cy="2118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8" name="Google Shape;618;gd94a28c5a3_2_281"/>
          <p:cNvSpPr/>
          <p:nvPr/>
        </p:nvSpPr>
        <p:spPr>
          <a:xfrm>
            <a:off x="1565079" y="5550056"/>
            <a:ext cx="1517211" cy="4317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9" name="Google Shape;619;gd94a28c5a3_2_281"/>
          <p:cNvSpPr/>
          <p:nvPr/>
        </p:nvSpPr>
        <p:spPr>
          <a:xfrm>
            <a:off x="1565079" y="6195012"/>
            <a:ext cx="1517211" cy="198167"/>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d94a28c5a3_2_316"/>
          <p:cNvSpPr/>
          <p:nvPr/>
        </p:nvSpPr>
        <p:spPr>
          <a:xfrm>
            <a:off x="470484" y="541498"/>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625" name="Google Shape;625;gd94a28c5a3_2_316"/>
          <p:cNvGrpSpPr/>
          <p:nvPr/>
        </p:nvGrpSpPr>
        <p:grpSpPr>
          <a:xfrm>
            <a:off x="10229961" y="273145"/>
            <a:ext cx="1406718" cy="85800"/>
            <a:chOff x="395287" y="272775"/>
            <a:chExt cx="1406718" cy="85800"/>
          </a:xfrm>
        </p:grpSpPr>
        <p:sp>
          <p:nvSpPr>
            <p:cNvPr id="626" name="Google Shape;626;gd94a28c5a3_2_316"/>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27" name="Google Shape;627;gd94a28c5a3_2_316"/>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28" name="Google Shape;628;gd94a28c5a3_2_316"/>
            <p:cNvSpPr/>
            <p:nvPr/>
          </p:nvSpPr>
          <p:spPr>
            <a:xfrm>
              <a:off x="1055745"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29" name="Google Shape;629;gd94a28c5a3_2_316"/>
            <p:cNvSpPr/>
            <p:nvPr/>
          </p:nvSpPr>
          <p:spPr>
            <a:xfrm>
              <a:off x="1385974"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30" name="Google Shape;630;gd94a28c5a3_2_316"/>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631" name="Google Shape;631;gd94a28c5a3_2_316"/>
          <p:cNvGrpSpPr/>
          <p:nvPr/>
        </p:nvGrpSpPr>
        <p:grpSpPr>
          <a:xfrm>
            <a:off x="201642" y="276915"/>
            <a:ext cx="3458329" cy="646200"/>
            <a:chOff x="102105" y="682717"/>
            <a:chExt cx="1055012" cy="646200"/>
          </a:xfrm>
        </p:grpSpPr>
        <p:sp>
          <p:nvSpPr>
            <p:cNvPr id="632" name="Google Shape;632;gd94a28c5a3_2_316"/>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633" name="Google Shape;633;gd94a28c5a3_2_316"/>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634" name="Google Shape;634;gd94a28c5a3_2_316"/>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635" name="Google Shape;635;gd94a28c5a3_2_316"/>
          <p:cNvGrpSpPr/>
          <p:nvPr/>
        </p:nvGrpSpPr>
        <p:grpSpPr>
          <a:xfrm>
            <a:off x="591544" y="1037996"/>
            <a:ext cx="10807976" cy="612320"/>
            <a:chOff x="3746175" y="571978"/>
            <a:chExt cx="10807976" cy="612320"/>
          </a:xfrm>
        </p:grpSpPr>
        <p:sp>
          <p:nvSpPr>
            <p:cNvPr id="636" name="Google Shape;636;gd94a28c5a3_2_316"/>
            <p:cNvSpPr txBox="1"/>
            <p:nvPr/>
          </p:nvSpPr>
          <p:spPr>
            <a:xfrm>
              <a:off x="4260712" y="630198"/>
              <a:ext cx="641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News Category - Tags</a:t>
              </a:r>
              <a:endParaRPr b="1" i="0" sz="2400" u="none" cap="none" strike="noStrike">
                <a:solidFill>
                  <a:srgbClr val="000000"/>
                </a:solidFill>
                <a:latin typeface="Calibri"/>
                <a:ea typeface="Calibri"/>
                <a:cs typeface="Calibri"/>
                <a:sym typeface="Calibri"/>
              </a:endParaRPr>
            </a:p>
          </p:txBody>
        </p:sp>
        <p:cxnSp>
          <p:nvCxnSpPr>
            <p:cNvPr id="637" name="Google Shape;637;gd94a28c5a3_2_316"/>
            <p:cNvCxnSpPr/>
            <p:nvPr/>
          </p:nvCxnSpPr>
          <p:spPr>
            <a:xfrm>
              <a:off x="3827620" y="1120872"/>
              <a:ext cx="10726531" cy="0"/>
            </a:xfrm>
            <a:prstGeom prst="straightConnector1">
              <a:avLst/>
            </a:prstGeom>
            <a:noFill/>
            <a:ln cap="flat" cmpd="sng" w="19050">
              <a:solidFill>
                <a:srgbClr val="FF0000"/>
              </a:solidFill>
              <a:prstDash val="solid"/>
              <a:round/>
              <a:headEnd len="sm" w="sm" type="none"/>
              <a:tailEnd len="sm" w="sm" type="none"/>
            </a:ln>
          </p:spPr>
        </p:cxnSp>
        <p:pic>
          <p:nvPicPr>
            <p:cNvPr descr="Newspaper outline" id="638" name="Google Shape;638;gd94a28c5a3_2_316"/>
            <p:cNvPicPr preferRelativeResize="0"/>
            <p:nvPr/>
          </p:nvPicPr>
          <p:blipFill rotWithShape="1">
            <a:blip r:embed="rId4">
              <a:alphaModFix/>
            </a:blip>
            <a:srcRect b="0" l="0" r="0" t="0"/>
            <a:stretch/>
          </p:blipFill>
          <p:spPr>
            <a:xfrm>
              <a:off x="3746175" y="571978"/>
              <a:ext cx="581130" cy="581130"/>
            </a:xfrm>
            <a:prstGeom prst="rect">
              <a:avLst/>
            </a:prstGeom>
            <a:noFill/>
            <a:ln>
              <a:noFill/>
            </a:ln>
          </p:spPr>
        </p:pic>
      </p:grpSp>
      <p:grpSp>
        <p:nvGrpSpPr>
          <p:cNvPr id="639" name="Google Shape;639;gd94a28c5a3_2_316"/>
          <p:cNvGrpSpPr/>
          <p:nvPr/>
        </p:nvGrpSpPr>
        <p:grpSpPr>
          <a:xfrm>
            <a:off x="585927" y="1586890"/>
            <a:ext cx="10933084" cy="4834828"/>
            <a:chOff x="571224" y="1663740"/>
            <a:chExt cx="10933084" cy="4834828"/>
          </a:xfrm>
        </p:grpSpPr>
        <p:cxnSp>
          <p:nvCxnSpPr>
            <p:cNvPr id="640" name="Google Shape;640;gd94a28c5a3_2_316"/>
            <p:cNvCxnSpPr/>
            <p:nvPr/>
          </p:nvCxnSpPr>
          <p:spPr>
            <a:xfrm>
              <a:off x="4147218" y="2094568"/>
              <a:ext cx="0" cy="4404000"/>
            </a:xfrm>
            <a:prstGeom prst="straightConnector1">
              <a:avLst/>
            </a:prstGeom>
            <a:noFill/>
            <a:ln cap="flat" cmpd="sng" w="28575">
              <a:solidFill>
                <a:srgbClr val="FF0000"/>
              </a:solidFill>
              <a:prstDash val="dash"/>
              <a:round/>
              <a:headEnd len="sm" w="sm" type="none"/>
              <a:tailEnd len="sm" w="sm" type="none"/>
            </a:ln>
          </p:spPr>
        </p:cxnSp>
        <p:cxnSp>
          <p:nvCxnSpPr>
            <p:cNvPr id="641" name="Google Shape;641;gd94a28c5a3_2_316"/>
            <p:cNvCxnSpPr/>
            <p:nvPr/>
          </p:nvCxnSpPr>
          <p:spPr>
            <a:xfrm>
              <a:off x="7912831" y="2094568"/>
              <a:ext cx="0" cy="4404000"/>
            </a:xfrm>
            <a:prstGeom prst="straightConnector1">
              <a:avLst/>
            </a:prstGeom>
            <a:noFill/>
            <a:ln cap="flat" cmpd="sng" w="28575">
              <a:solidFill>
                <a:srgbClr val="FF0000"/>
              </a:solidFill>
              <a:prstDash val="dash"/>
              <a:round/>
              <a:headEnd len="sm" w="sm" type="none"/>
              <a:tailEnd len="sm" w="sm" type="none"/>
            </a:ln>
          </p:spPr>
        </p:cxnSp>
        <p:sp>
          <p:nvSpPr>
            <p:cNvPr id="642" name="Google Shape;642;gd94a28c5a3_2_316"/>
            <p:cNvSpPr txBox="1"/>
            <p:nvPr/>
          </p:nvSpPr>
          <p:spPr>
            <a:xfrm>
              <a:off x="1860146" y="1710965"/>
              <a:ext cx="887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US</a:t>
              </a:r>
              <a:endParaRPr b="0" i="0" sz="1400" u="none" cap="none" strike="noStrike">
                <a:solidFill>
                  <a:srgbClr val="000000"/>
                </a:solidFill>
                <a:latin typeface="Arial"/>
                <a:ea typeface="Arial"/>
                <a:cs typeface="Arial"/>
                <a:sym typeface="Arial"/>
              </a:endParaRPr>
            </a:p>
          </p:txBody>
        </p:sp>
        <p:sp>
          <p:nvSpPr>
            <p:cNvPr id="643" name="Google Shape;643;gd94a28c5a3_2_316"/>
            <p:cNvSpPr txBox="1"/>
            <p:nvPr/>
          </p:nvSpPr>
          <p:spPr>
            <a:xfrm>
              <a:off x="5646083" y="1663740"/>
              <a:ext cx="887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GB</a:t>
              </a:r>
              <a:endParaRPr b="0" i="0" sz="1400" u="none" cap="none" strike="noStrike">
                <a:solidFill>
                  <a:srgbClr val="000000"/>
                </a:solidFill>
                <a:latin typeface="Arial"/>
                <a:ea typeface="Arial"/>
                <a:cs typeface="Arial"/>
                <a:sym typeface="Arial"/>
              </a:endParaRPr>
            </a:p>
          </p:txBody>
        </p:sp>
        <p:sp>
          <p:nvSpPr>
            <p:cNvPr id="644" name="Google Shape;644;gd94a28c5a3_2_316"/>
            <p:cNvSpPr txBox="1"/>
            <p:nvPr/>
          </p:nvSpPr>
          <p:spPr>
            <a:xfrm>
              <a:off x="9547007" y="1684294"/>
              <a:ext cx="887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CA</a:t>
              </a:r>
              <a:endParaRPr b="0" i="0" sz="1400" u="none" cap="none" strike="noStrike">
                <a:solidFill>
                  <a:srgbClr val="000000"/>
                </a:solidFill>
                <a:latin typeface="Arial"/>
                <a:ea typeface="Arial"/>
                <a:cs typeface="Arial"/>
                <a:sym typeface="Arial"/>
              </a:endParaRPr>
            </a:p>
          </p:txBody>
        </p:sp>
        <p:pic>
          <p:nvPicPr>
            <p:cNvPr descr="Text&#10;&#10;Description automatically generated with medium confidence" id="645" name="Google Shape;645;gd94a28c5a3_2_316"/>
            <p:cNvPicPr preferRelativeResize="0"/>
            <p:nvPr/>
          </p:nvPicPr>
          <p:blipFill rotWithShape="1">
            <a:blip r:embed="rId5">
              <a:alphaModFix/>
            </a:blip>
            <a:srcRect b="0" l="0" r="0" t="0"/>
            <a:stretch/>
          </p:blipFill>
          <p:spPr>
            <a:xfrm>
              <a:off x="571224" y="2100985"/>
              <a:ext cx="3396173" cy="1793536"/>
            </a:xfrm>
            <a:prstGeom prst="rect">
              <a:avLst/>
            </a:prstGeom>
            <a:noFill/>
            <a:ln>
              <a:noFill/>
            </a:ln>
          </p:spPr>
        </p:pic>
        <p:pic>
          <p:nvPicPr>
            <p:cNvPr id="646" name="Google Shape;646;gd94a28c5a3_2_316"/>
            <p:cNvPicPr preferRelativeResize="0"/>
            <p:nvPr/>
          </p:nvPicPr>
          <p:blipFill rotWithShape="1">
            <a:blip r:embed="rId6">
              <a:alphaModFix/>
            </a:blip>
            <a:srcRect b="0" l="0" r="0" t="0"/>
            <a:stretch/>
          </p:blipFill>
          <p:spPr>
            <a:xfrm>
              <a:off x="1538542" y="3896157"/>
              <a:ext cx="1328946" cy="2539236"/>
            </a:xfrm>
            <a:prstGeom prst="rect">
              <a:avLst/>
            </a:prstGeom>
            <a:noFill/>
            <a:ln>
              <a:noFill/>
            </a:ln>
          </p:spPr>
        </p:pic>
        <p:pic>
          <p:nvPicPr>
            <p:cNvPr id="647" name="Google Shape;647;gd94a28c5a3_2_316"/>
            <p:cNvPicPr preferRelativeResize="0"/>
            <p:nvPr/>
          </p:nvPicPr>
          <p:blipFill rotWithShape="1">
            <a:blip r:embed="rId7">
              <a:alphaModFix/>
            </a:blip>
            <a:srcRect b="0" l="0" r="0" t="0"/>
            <a:stretch/>
          </p:blipFill>
          <p:spPr>
            <a:xfrm>
              <a:off x="5270334" y="3894521"/>
              <a:ext cx="1377340" cy="2530712"/>
            </a:xfrm>
            <a:prstGeom prst="rect">
              <a:avLst/>
            </a:prstGeom>
            <a:noFill/>
            <a:ln>
              <a:noFill/>
            </a:ln>
          </p:spPr>
        </p:pic>
        <p:pic>
          <p:nvPicPr>
            <p:cNvPr id="648" name="Google Shape;648;gd94a28c5a3_2_316"/>
            <p:cNvPicPr preferRelativeResize="0"/>
            <p:nvPr/>
          </p:nvPicPr>
          <p:blipFill rotWithShape="1">
            <a:blip r:embed="rId8">
              <a:alphaModFix/>
            </a:blip>
            <a:srcRect b="0" l="0" r="0" t="0"/>
            <a:stretch/>
          </p:blipFill>
          <p:spPr>
            <a:xfrm>
              <a:off x="9299772" y="3819525"/>
              <a:ext cx="1353714" cy="2585837"/>
            </a:xfrm>
            <a:prstGeom prst="rect">
              <a:avLst/>
            </a:prstGeom>
            <a:noFill/>
            <a:ln>
              <a:noFill/>
            </a:ln>
          </p:spPr>
        </p:pic>
        <p:pic>
          <p:nvPicPr>
            <p:cNvPr descr="Text&#10;&#10;Description automatically generated" id="649" name="Google Shape;649;gd94a28c5a3_2_316"/>
            <p:cNvPicPr preferRelativeResize="0"/>
            <p:nvPr/>
          </p:nvPicPr>
          <p:blipFill rotWithShape="1">
            <a:blip r:embed="rId9">
              <a:alphaModFix/>
            </a:blip>
            <a:srcRect b="0" l="0" r="0" t="0"/>
            <a:stretch/>
          </p:blipFill>
          <p:spPr>
            <a:xfrm>
              <a:off x="4312781" y="2111543"/>
              <a:ext cx="3453837" cy="1707982"/>
            </a:xfrm>
            <a:prstGeom prst="rect">
              <a:avLst/>
            </a:prstGeom>
            <a:noFill/>
            <a:ln>
              <a:noFill/>
            </a:ln>
          </p:spPr>
        </p:pic>
        <p:sp>
          <p:nvSpPr>
            <p:cNvPr id="650" name="Google Shape;650;gd94a28c5a3_2_316"/>
            <p:cNvSpPr/>
            <p:nvPr/>
          </p:nvSpPr>
          <p:spPr>
            <a:xfrm>
              <a:off x="1562721" y="4690111"/>
              <a:ext cx="1268109" cy="1827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gd94a28c5a3_2_316"/>
            <p:cNvSpPr/>
            <p:nvPr/>
          </p:nvSpPr>
          <p:spPr>
            <a:xfrm>
              <a:off x="5306354" y="5878830"/>
              <a:ext cx="1305300" cy="5265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2" name="Google Shape;652;gd94a28c5a3_2_316"/>
            <p:cNvSpPr/>
            <p:nvPr/>
          </p:nvSpPr>
          <p:spPr>
            <a:xfrm>
              <a:off x="9323979" y="4452937"/>
              <a:ext cx="1305300" cy="355933"/>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3" name="Google Shape;653;gd94a28c5a3_2_316"/>
            <p:cNvSpPr/>
            <p:nvPr/>
          </p:nvSpPr>
          <p:spPr>
            <a:xfrm>
              <a:off x="9323979" y="5664517"/>
              <a:ext cx="1305300" cy="1800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Text&#10;&#10;Description automatically generated" id="654" name="Google Shape;654;gd94a28c5a3_2_316"/>
            <p:cNvPicPr preferRelativeResize="0"/>
            <p:nvPr/>
          </p:nvPicPr>
          <p:blipFill rotWithShape="1">
            <a:blip r:embed="rId10">
              <a:alphaModFix/>
            </a:blip>
            <a:srcRect b="0" l="0" r="0" t="0"/>
            <a:stretch/>
          </p:blipFill>
          <p:spPr>
            <a:xfrm>
              <a:off x="8181674" y="2125440"/>
              <a:ext cx="3322634" cy="168669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
          <p:cNvSpPr/>
          <p:nvPr/>
        </p:nvSpPr>
        <p:spPr>
          <a:xfrm>
            <a:off x="470484" y="541498"/>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rgbClr val="000000"/>
              </a:solidFill>
              <a:latin typeface="Roboto"/>
              <a:ea typeface="Roboto"/>
              <a:cs typeface="Roboto"/>
              <a:sym typeface="Roboto"/>
            </a:endParaRPr>
          </a:p>
        </p:txBody>
      </p:sp>
      <p:grpSp>
        <p:nvGrpSpPr>
          <p:cNvPr id="660" name="Google Shape;660;p9"/>
          <p:cNvGrpSpPr/>
          <p:nvPr/>
        </p:nvGrpSpPr>
        <p:grpSpPr>
          <a:xfrm>
            <a:off x="10229961" y="273145"/>
            <a:ext cx="1406718" cy="85800"/>
            <a:chOff x="395287" y="272775"/>
            <a:chExt cx="1406718" cy="85800"/>
          </a:xfrm>
        </p:grpSpPr>
        <p:sp>
          <p:nvSpPr>
            <p:cNvPr id="661" name="Google Shape;661;p9"/>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62" name="Google Shape;662;p9"/>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63" name="Google Shape;663;p9"/>
            <p:cNvSpPr/>
            <p:nvPr/>
          </p:nvSpPr>
          <p:spPr>
            <a:xfrm>
              <a:off x="1055745"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64" name="Google Shape;664;p9"/>
            <p:cNvSpPr/>
            <p:nvPr/>
          </p:nvSpPr>
          <p:spPr>
            <a:xfrm>
              <a:off x="1385974"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65" name="Google Shape;665;p9"/>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666" name="Google Shape;666;p9"/>
          <p:cNvGrpSpPr/>
          <p:nvPr/>
        </p:nvGrpSpPr>
        <p:grpSpPr>
          <a:xfrm>
            <a:off x="201642" y="276915"/>
            <a:ext cx="3458329" cy="646200"/>
            <a:chOff x="102105" y="682717"/>
            <a:chExt cx="1055012" cy="646200"/>
          </a:xfrm>
        </p:grpSpPr>
        <p:sp>
          <p:nvSpPr>
            <p:cNvPr id="667" name="Google Shape;667;p9"/>
            <p:cNvSpPr/>
            <p:nvPr/>
          </p:nvSpPr>
          <p:spPr>
            <a:xfrm>
              <a:off x="102105" y="682717"/>
              <a:ext cx="10119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668" name="Google Shape;668;p9"/>
            <p:cNvSpPr/>
            <p:nvPr/>
          </p:nvSpPr>
          <p:spPr>
            <a:xfrm>
              <a:off x="378017" y="714747"/>
              <a:ext cx="779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Calibri"/>
                  <a:ea typeface="Calibri"/>
                  <a:cs typeface="Calibri"/>
                  <a:sym typeface="Calibri"/>
                </a:rPr>
                <a:t>Data Analysis</a:t>
              </a:r>
              <a:endParaRPr b="0" i="0" sz="30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669" name="Google Shape;669;p9"/>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670" name="Google Shape;670;p9"/>
          <p:cNvGrpSpPr/>
          <p:nvPr/>
        </p:nvGrpSpPr>
        <p:grpSpPr>
          <a:xfrm>
            <a:off x="591544" y="1037996"/>
            <a:ext cx="10807976" cy="612320"/>
            <a:chOff x="3746175" y="571978"/>
            <a:chExt cx="10807976" cy="612320"/>
          </a:xfrm>
        </p:grpSpPr>
        <p:sp>
          <p:nvSpPr>
            <p:cNvPr id="671" name="Google Shape;671;p9"/>
            <p:cNvSpPr txBox="1"/>
            <p:nvPr/>
          </p:nvSpPr>
          <p:spPr>
            <a:xfrm>
              <a:off x="4260712" y="630198"/>
              <a:ext cx="6413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News Category - Tags</a:t>
              </a:r>
              <a:endParaRPr b="1" i="0" sz="2400" u="none" cap="none" strike="noStrike">
                <a:solidFill>
                  <a:srgbClr val="000000"/>
                </a:solidFill>
                <a:latin typeface="Calibri"/>
                <a:ea typeface="Calibri"/>
                <a:cs typeface="Calibri"/>
                <a:sym typeface="Calibri"/>
              </a:endParaRPr>
            </a:p>
          </p:txBody>
        </p:sp>
        <p:cxnSp>
          <p:nvCxnSpPr>
            <p:cNvPr id="672" name="Google Shape;672;p9"/>
            <p:cNvCxnSpPr/>
            <p:nvPr/>
          </p:nvCxnSpPr>
          <p:spPr>
            <a:xfrm>
              <a:off x="3827620" y="1120872"/>
              <a:ext cx="10726531" cy="0"/>
            </a:xfrm>
            <a:prstGeom prst="straightConnector1">
              <a:avLst/>
            </a:prstGeom>
            <a:noFill/>
            <a:ln cap="flat" cmpd="sng" w="19050">
              <a:solidFill>
                <a:srgbClr val="FF0000"/>
              </a:solidFill>
              <a:prstDash val="solid"/>
              <a:round/>
              <a:headEnd len="sm" w="sm" type="none"/>
              <a:tailEnd len="sm" w="sm" type="none"/>
            </a:ln>
          </p:spPr>
        </p:cxnSp>
        <p:pic>
          <p:nvPicPr>
            <p:cNvPr descr="Newspaper outline" id="673" name="Google Shape;673;p9"/>
            <p:cNvPicPr preferRelativeResize="0"/>
            <p:nvPr/>
          </p:nvPicPr>
          <p:blipFill rotWithShape="1">
            <a:blip r:embed="rId4">
              <a:alphaModFix/>
            </a:blip>
            <a:srcRect b="0" l="0" r="0" t="0"/>
            <a:stretch/>
          </p:blipFill>
          <p:spPr>
            <a:xfrm>
              <a:off x="3746175" y="571978"/>
              <a:ext cx="581130" cy="581130"/>
            </a:xfrm>
            <a:prstGeom prst="rect">
              <a:avLst/>
            </a:prstGeom>
            <a:noFill/>
            <a:ln>
              <a:noFill/>
            </a:ln>
          </p:spPr>
        </p:pic>
      </p:grpSp>
      <p:pic>
        <p:nvPicPr>
          <p:cNvPr descr="Text&#10;&#10;Description automatically generated with medium confidence" id="674" name="Google Shape;674;p9"/>
          <p:cNvPicPr preferRelativeResize="0"/>
          <p:nvPr/>
        </p:nvPicPr>
        <p:blipFill rotWithShape="1">
          <a:blip r:embed="rId5">
            <a:alphaModFix/>
          </a:blip>
          <a:srcRect b="0" l="0" r="0" t="0"/>
          <a:stretch/>
        </p:blipFill>
        <p:spPr>
          <a:xfrm>
            <a:off x="672989" y="2107167"/>
            <a:ext cx="5092458" cy="3120633"/>
          </a:xfrm>
          <a:prstGeom prst="rect">
            <a:avLst/>
          </a:prstGeom>
          <a:noFill/>
          <a:ln>
            <a:noFill/>
          </a:ln>
        </p:spPr>
      </p:pic>
      <p:sp>
        <p:nvSpPr>
          <p:cNvPr id="675" name="Google Shape;675;p9"/>
          <p:cNvSpPr txBox="1"/>
          <p:nvPr/>
        </p:nvSpPr>
        <p:spPr>
          <a:xfrm>
            <a:off x="953599" y="1707264"/>
            <a:ext cx="1332401"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US</a:t>
            </a:r>
            <a:endParaRPr b="1" i="0" sz="2400" u="none" cap="none" strike="noStrike">
              <a:solidFill>
                <a:srgbClr val="000000"/>
              </a:solidFill>
              <a:latin typeface="Calibri"/>
              <a:ea typeface="Calibri"/>
              <a:cs typeface="Calibri"/>
              <a:sym typeface="Calibri"/>
            </a:endParaRPr>
          </a:p>
        </p:txBody>
      </p:sp>
      <p:grpSp>
        <p:nvGrpSpPr>
          <p:cNvPr id="676" name="Google Shape;676;p9"/>
          <p:cNvGrpSpPr/>
          <p:nvPr/>
        </p:nvGrpSpPr>
        <p:grpSpPr>
          <a:xfrm>
            <a:off x="6626929" y="2135785"/>
            <a:ext cx="4306390" cy="2170788"/>
            <a:chOff x="6914258" y="2087986"/>
            <a:chExt cx="4306390" cy="2170788"/>
          </a:xfrm>
        </p:grpSpPr>
        <p:sp>
          <p:nvSpPr>
            <p:cNvPr id="677" name="Google Shape;677;p9"/>
            <p:cNvSpPr txBox="1"/>
            <p:nvPr/>
          </p:nvSpPr>
          <p:spPr>
            <a:xfrm>
              <a:off x="7000273" y="2320774"/>
              <a:ext cx="4144800" cy="19380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en-US" sz="2200">
                  <a:solidFill>
                    <a:schemeClr val="dk1"/>
                  </a:solidFill>
                  <a:highlight>
                    <a:srgbClr val="F9F9F9"/>
                  </a:highlight>
                  <a:latin typeface="Calibri"/>
                  <a:ea typeface="Calibri"/>
                  <a:cs typeface="Calibri"/>
                  <a:sym typeface="Calibri"/>
                </a:rPr>
                <a:t>Video captures fatal shooting inside Detroit Coney Island restaurant</a:t>
              </a:r>
              <a:endParaRPr sz="2200">
                <a:solidFill>
                  <a:schemeClr val="dk1"/>
                </a:solidFill>
                <a:highlight>
                  <a:srgbClr val="F9F9F9"/>
                </a:highlight>
                <a:latin typeface="Calibri"/>
                <a:ea typeface="Calibri"/>
                <a:cs typeface="Calibri"/>
                <a:sym typeface="Calibri"/>
              </a:endParaRPr>
            </a:p>
            <a:p>
              <a:pPr indent="0" lvl="0" marL="0" marR="0" rtl="0" algn="ctr">
                <a:lnSpc>
                  <a:spcPct val="100000"/>
                </a:lnSpc>
                <a:spcBef>
                  <a:spcPts val="0"/>
                </a:spcBef>
                <a:spcAft>
                  <a:spcPts val="0"/>
                </a:spcAft>
                <a:buNone/>
              </a:pPr>
              <a:r>
                <a:t/>
              </a:r>
              <a:endParaRPr sz="2200">
                <a:latin typeface="Calibri"/>
                <a:ea typeface="Calibri"/>
                <a:cs typeface="Calibri"/>
                <a:sym typeface="Calibri"/>
              </a:endParaRPr>
            </a:p>
            <a:p>
              <a:pPr indent="0" lvl="0" marL="0" marR="0" rtl="0" algn="ctr">
                <a:lnSpc>
                  <a:spcPct val="100000"/>
                </a:lnSpc>
                <a:spcBef>
                  <a:spcPts val="0"/>
                </a:spcBef>
                <a:spcAft>
                  <a:spcPts val="0"/>
                </a:spcAft>
                <a:buNone/>
              </a:pPr>
              <a:r>
                <a:t/>
              </a:r>
              <a:endParaRPr sz="2200">
                <a:latin typeface="Calibri"/>
                <a:ea typeface="Calibri"/>
                <a:cs typeface="Calibri"/>
                <a:sym typeface="Calibri"/>
              </a:endParaRPr>
            </a:p>
          </p:txBody>
        </p:sp>
        <p:pic>
          <p:nvPicPr>
            <p:cNvPr descr="Quotes with solid fill" id="678" name="Google Shape;678;p9"/>
            <p:cNvPicPr preferRelativeResize="0"/>
            <p:nvPr/>
          </p:nvPicPr>
          <p:blipFill rotWithShape="1">
            <a:blip r:embed="rId6">
              <a:alphaModFix/>
            </a:blip>
            <a:srcRect b="0" l="0" r="39647" t="45556"/>
            <a:stretch/>
          </p:blipFill>
          <p:spPr>
            <a:xfrm>
              <a:off x="6914258" y="2154889"/>
              <a:ext cx="384102" cy="346494"/>
            </a:xfrm>
            <a:prstGeom prst="rect">
              <a:avLst/>
            </a:prstGeom>
            <a:noFill/>
            <a:ln>
              <a:noFill/>
            </a:ln>
          </p:spPr>
        </p:pic>
        <p:pic>
          <p:nvPicPr>
            <p:cNvPr descr="Quotes with solid fill" id="679" name="Google Shape;679;p9"/>
            <p:cNvPicPr preferRelativeResize="0"/>
            <p:nvPr/>
          </p:nvPicPr>
          <p:blipFill rotWithShape="1">
            <a:blip r:embed="rId6">
              <a:alphaModFix/>
            </a:blip>
            <a:srcRect b="0" l="0" r="39647" t="45556"/>
            <a:stretch/>
          </p:blipFill>
          <p:spPr>
            <a:xfrm rot="10800000">
              <a:off x="10836546" y="2087986"/>
              <a:ext cx="384102" cy="346494"/>
            </a:xfrm>
            <a:prstGeom prst="rect">
              <a:avLst/>
            </a:prstGeom>
            <a:noFill/>
            <a:ln>
              <a:noFill/>
            </a:ln>
          </p:spPr>
        </p:pic>
      </p:grpSp>
      <p:sp>
        <p:nvSpPr>
          <p:cNvPr id="680" name="Google Shape;680;p9"/>
          <p:cNvSpPr/>
          <p:nvPr/>
        </p:nvSpPr>
        <p:spPr>
          <a:xfrm rot="5400000">
            <a:off x="1424904" y="3755110"/>
            <a:ext cx="553966" cy="159743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81" name="Google Shape;681;p9"/>
          <p:cNvPicPr preferRelativeResize="0"/>
          <p:nvPr/>
        </p:nvPicPr>
        <p:blipFill rotWithShape="1">
          <a:blip r:embed="rId7">
            <a:alphaModFix/>
          </a:blip>
          <a:srcRect b="0" l="0" r="0" t="0"/>
          <a:stretch/>
        </p:blipFill>
        <p:spPr>
          <a:xfrm>
            <a:off x="7104287" y="3725454"/>
            <a:ext cx="3531328" cy="25675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d94a28c5a3_1_556"/>
          <p:cNvSpPr/>
          <p:nvPr/>
        </p:nvSpPr>
        <p:spPr>
          <a:xfrm>
            <a:off x="560720" y="598695"/>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z</a:t>
            </a:r>
            <a:endParaRPr b="0" i="0" sz="1800" u="none" cap="none" strike="noStrike">
              <a:solidFill>
                <a:schemeClr val="lt1"/>
              </a:solidFill>
              <a:latin typeface="Malgun Gothic"/>
              <a:ea typeface="Malgun Gothic"/>
              <a:cs typeface="Malgun Gothic"/>
              <a:sym typeface="Malgun Gothic"/>
            </a:endParaRPr>
          </a:p>
        </p:txBody>
      </p:sp>
      <p:grpSp>
        <p:nvGrpSpPr>
          <p:cNvPr id="687" name="Google Shape;687;gd94a28c5a3_1_556"/>
          <p:cNvGrpSpPr/>
          <p:nvPr/>
        </p:nvGrpSpPr>
        <p:grpSpPr>
          <a:xfrm>
            <a:off x="10229961" y="273145"/>
            <a:ext cx="1406718" cy="85800"/>
            <a:chOff x="395287" y="272775"/>
            <a:chExt cx="1406718" cy="85800"/>
          </a:xfrm>
        </p:grpSpPr>
        <p:sp>
          <p:nvSpPr>
            <p:cNvPr id="688" name="Google Shape;688;gd94a28c5a3_1_556"/>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89" name="Google Shape;689;gd94a28c5a3_1_556"/>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90" name="Google Shape;690;gd94a28c5a3_1_556"/>
            <p:cNvSpPr/>
            <p:nvPr/>
          </p:nvSpPr>
          <p:spPr>
            <a:xfrm>
              <a:off x="1055745"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91" name="Google Shape;691;gd94a28c5a3_1_556"/>
            <p:cNvSpPr/>
            <p:nvPr/>
          </p:nvSpPr>
          <p:spPr>
            <a:xfrm>
              <a:off x="1385974"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692" name="Google Shape;692;gd94a28c5a3_1_556"/>
            <p:cNvSpPr/>
            <p:nvPr/>
          </p:nvSpPr>
          <p:spPr>
            <a:xfrm>
              <a:off x="1716205"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693" name="Google Shape;693;gd94a28c5a3_1_556"/>
          <p:cNvGrpSpPr/>
          <p:nvPr/>
        </p:nvGrpSpPr>
        <p:grpSpPr>
          <a:xfrm>
            <a:off x="201651" y="276931"/>
            <a:ext cx="3301045" cy="646200"/>
            <a:chOff x="102105" y="682717"/>
            <a:chExt cx="915000" cy="646200"/>
          </a:xfrm>
        </p:grpSpPr>
        <p:sp>
          <p:nvSpPr>
            <p:cNvPr id="694" name="Google Shape;694;gd94a28c5a3_1_556"/>
            <p:cNvSpPr/>
            <p:nvPr/>
          </p:nvSpPr>
          <p:spPr>
            <a:xfrm>
              <a:off x="102105" y="682717"/>
              <a:ext cx="9150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695" name="Google Shape;695;gd94a28c5a3_1_556"/>
            <p:cNvSpPr/>
            <p:nvPr/>
          </p:nvSpPr>
          <p:spPr>
            <a:xfrm>
              <a:off x="378017" y="714747"/>
              <a:ext cx="599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Conclusion</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696" name="Google Shape;696;gd94a28c5a3_1_556"/>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697" name="Google Shape;697;gd94a28c5a3_1_556"/>
          <p:cNvSpPr txBox="1"/>
          <p:nvPr/>
        </p:nvSpPr>
        <p:spPr>
          <a:xfrm>
            <a:off x="6127949" y="5402352"/>
            <a:ext cx="9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grpSp>
        <p:nvGrpSpPr>
          <p:cNvPr id="698" name="Google Shape;698;gd94a28c5a3_1_556"/>
          <p:cNvGrpSpPr/>
          <p:nvPr/>
        </p:nvGrpSpPr>
        <p:grpSpPr>
          <a:xfrm>
            <a:off x="862248" y="1336547"/>
            <a:ext cx="5744332" cy="3112880"/>
            <a:chOff x="695104" y="1159050"/>
            <a:chExt cx="5594015" cy="3112880"/>
          </a:xfrm>
        </p:grpSpPr>
        <p:sp>
          <p:nvSpPr>
            <p:cNvPr id="699" name="Google Shape;699;gd94a28c5a3_1_556"/>
            <p:cNvSpPr txBox="1"/>
            <p:nvPr/>
          </p:nvSpPr>
          <p:spPr>
            <a:xfrm>
              <a:off x="1339244" y="1277967"/>
              <a:ext cx="2927439"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Challenge</a:t>
              </a:r>
              <a:endParaRPr b="1" i="0" sz="2400" u="none" cap="none" strike="noStrike">
                <a:solidFill>
                  <a:srgbClr val="000000"/>
                </a:solidFill>
                <a:latin typeface="Calibri"/>
                <a:ea typeface="Calibri"/>
                <a:cs typeface="Calibri"/>
                <a:sym typeface="Calibri"/>
              </a:endParaRPr>
            </a:p>
          </p:txBody>
        </p:sp>
        <p:pic>
          <p:nvPicPr>
            <p:cNvPr id="700" name="Google Shape;700;gd94a28c5a3_1_556"/>
            <p:cNvPicPr preferRelativeResize="0"/>
            <p:nvPr/>
          </p:nvPicPr>
          <p:blipFill rotWithShape="1">
            <a:blip r:embed="rId4">
              <a:alphaModFix/>
            </a:blip>
            <a:srcRect b="0" l="0" r="0" t="0"/>
            <a:stretch/>
          </p:blipFill>
          <p:spPr>
            <a:xfrm>
              <a:off x="754976" y="1159050"/>
              <a:ext cx="581130" cy="581130"/>
            </a:xfrm>
            <a:prstGeom prst="rect">
              <a:avLst/>
            </a:prstGeom>
            <a:noFill/>
            <a:ln>
              <a:noFill/>
            </a:ln>
          </p:spPr>
        </p:pic>
        <p:sp>
          <p:nvSpPr>
            <p:cNvPr id="701" name="Google Shape;701;gd94a28c5a3_1_556"/>
            <p:cNvSpPr txBox="1"/>
            <p:nvPr/>
          </p:nvSpPr>
          <p:spPr>
            <a:xfrm>
              <a:off x="695104" y="2020307"/>
              <a:ext cx="5561945" cy="837749"/>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Language barrier</a:t>
              </a:r>
              <a:endParaRPr b="0" i="0" sz="1900" u="none" cap="none" strike="noStrike">
                <a:solidFill>
                  <a:srgbClr val="424242"/>
                </a:solidFill>
                <a:latin typeface="Calibri"/>
                <a:ea typeface="Calibri"/>
                <a:cs typeface="Calibri"/>
                <a:sym typeface="Calibri"/>
              </a:endParaRPr>
            </a:p>
          </p:txBody>
        </p:sp>
        <p:sp>
          <p:nvSpPr>
            <p:cNvPr id="702" name="Google Shape;702;gd94a28c5a3_1_556"/>
            <p:cNvSpPr txBox="1"/>
            <p:nvPr/>
          </p:nvSpPr>
          <p:spPr>
            <a:xfrm>
              <a:off x="695104" y="2860723"/>
              <a:ext cx="5561945" cy="837749"/>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Size of dataset</a:t>
              </a:r>
              <a:endParaRPr/>
            </a:p>
          </p:txBody>
        </p:sp>
        <p:sp>
          <p:nvSpPr>
            <p:cNvPr id="703" name="Google Shape;703;gd94a28c5a3_1_556"/>
            <p:cNvSpPr txBox="1"/>
            <p:nvPr/>
          </p:nvSpPr>
          <p:spPr>
            <a:xfrm>
              <a:off x="727174" y="3625729"/>
              <a:ext cx="5561945" cy="646201"/>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Using single words can bias (N-gram) </a:t>
              </a:r>
              <a:endParaRPr/>
            </a:p>
          </p:txBody>
        </p:sp>
      </p:grpSp>
      <p:grpSp>
        <p:nvGrpSpPr>
          <p:cNvPr id="704" name="Google Shape;704;gd94a28c5a3_1_556"/>
          <p:cNvGrpSpPr/>
          <p:nvPr/>
        </p:nvGrpSpPr>
        <p:grpSpPr>
          <a:xfrm>
            <a:off x="6237180" y="1353534"/>
            <a:ext cx="5796180" cy="3973413"/>
            <a:chOff x="6096000" y="1192523"/>
            <a:chExt cx="5796180" cy="3973413"/>
          </a:xfrm>
        </p:grpSpPr>
        <p:grpSp>
          <p:nvGrpSpPr>
            <p:cNvPr id="705" name="Google Shape;705;gd94a28c5a3_1_556"/>
            <p:cNvGrpSpPr/>
            <p:nvPr/>
          </p:nvGrpSpPr>
          <p:grpSpPr>
            <a:xfrm>
              <a:off x="6315748" y="1192523"/>
              <a:ext cx="4945491" cy="738633"/>
              <a:chOff x="3827620" y="490118"/>
              <a:chExt cx="4945491" cy="738633"/>
            </a:xfrm>
          </p:grpSpPr>
          <p:sp>
            <p:nvSpPr>
              <p:cNvPr id="706" name="Google Shape;706;gd94a28c5a3_1_556"/>
              <p:cNvSpPr txBox="1"/>
              <p:nvPr/>
            </p:nvSpPr>
            <p:spPr>
              <a:xfrm>
                <a:off x="4260712" y="490118"/>
                <a:ext cx="4228959" cy="738633"/>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Potential Further Research </a:t>
                </a:r>
                <a:endParaRPr/>
              </a:p>
            </p:txBody>
          </p:sp>
          <p:cxnSp>
            <p:nvCxnSpPr>
              <p:cNvPr id="707" name="Google Shape;707;gd94a28c5a3_1_556"/>
              <p:cNvCxnSpPr/>
              <p:nvPr/>
            </p:nvCxnSpPr>
            <p:spPr>
              <a:xfrm>
                <a:off x="3827620" y="1120872"/>
                <a:ext cx="4945491" cy="0"/>
              </a:xfrm>
              <a:prstGeom prst="straightConnector1">
                <a:avLst/>
              </a:prstGeom>
              <a:noFill/>
              <a:ln cap="flat" cmpd="sng" w="19050">
                <a:solidFill>
                  <a:srgbClr val="FF0000"/>
                </a:solidFill>
                <a:prstDash val="solid"/>
                <a:round/>
                <a:headEnd len="sm" w="sm" type="none"/>
                <a:tailEnd len="sm" w="sm" type="none"/>
              </a:ln>
            </p:spPr>
          </p:cxnSp>
        </p:grpSp>
        <p:sp>
          <p:nvSpPr>
            <p:cNvPr id="708" name="Google Shape;708;gd94a28c5a3_1_556"/>
            <p:cNvSpPr txBox="1"/>
            <p:nvPr/>
          </p:nvSpPr>
          <p:spPr>
            <a:xfrm>
              <a:off x="6096000" y="2113912"/>
              <a:ext cx="5796180" cy="71623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Analysis of non-English speaking countries </a:t>
              </a:r>
              <a:endParaRPr b="0" i="0" sz="2200" u="none" cap="none" strike="noStrike">
                <a:solidFill>
                  <a:srgbClr val="000000"/>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800"/>
                <a:buFont typeface="Arial"/>
                <a:buNone/>
              </a:pPr>
              <a:r>
                <a:t/>
              </a:r>
              <a:endParaRPr b="0" i="0" sz="1900" u="none" cap="none" strike="noStrike">
                <a:solidFill>
                  <a:srgbClr val="000000"/>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8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900" u="none" cap="none" strike="noStrike">
                  <a:solidFill>
                    <a:srgbClr val="424242"/>
                  </a:solidFill>
                  <a:latin typeface="Calibri"/>
                  <a:ea typeface="Calibri"/>
                  <a:cs typeface="Calibri"/>
                  <a:sym typeface="Calibri"/>
                </a:rPr>
                <a:t>	</a:t>
              </a:r>
              <a:endParaRPr b="0" i="0" sz="1900" u="none" cap="none" strike="noStrike">
                <a:solidFill>
                  <a:srgbClr val="424242"/>
                </a:solidFill>
                <a:latin typeface="Calibri"/>
                <a:ea typeface="Calibri"/>
                <a:cs typeface="Calibri"/>
                <a:sym typeface="Calibri"/>
              </a:endParaRPr>
            </a:p>
            <a:p>
              <a:pPr indent="457200" lvl="0" marL="914400" marR="0" rtl="0" algn="l">
                <a:lnSpc>
                  <a:spcPct val="150000"/>
                </a:lnSpc>
                <a:spcBef>
                  <a:spcPts val="1600"/>
                </a:spcBef>
                <a:spcAft>
                  <a:spcPts val="0"/>
                </a:spcAft>
                <a:buClr>
                  <a:srgbClr val="000000"/>
                </a:buClr>
                <a:buSzPts val="1800"/>
                <a:buFont typeface="Arial"/>
                <a:buNone/>
              </a:pPr>
              <a:br>
                <a:rPr b="0" i="0" lang="en-US" sz="1900" u="none" cap="none" strike="noStrike">
                  <a:solidFill>
                    <a:srgbClr val="424242"/>
                  </a:solidFill>
                  <a:latin typeface="Calibri"/>
                  <a:ea typeface="Calibri"/>
                  <a:cs typeface="Calibri"/>
                  <a:sym typeface="Calibri"/>
                </a:rPr>
              </a:br>
              <a:endParaRPr b="0" i="0" sz="1900" u="none" cap="none" strike="noStrike">
                <a:solidFill>
                  <a:srgbClr val="424242"/>
                </a:solidFill>
                <a:latin typeface="Calibri"/>
                <a:ea typeface="Calibri"/>
                <a:cs typeface="Calibri"/>
                <a:sym typeface="Calibri"/>
              </a:endParaRPr>
            </a:p>
            <a:p>
              <a:pPr indent="0" lvl="0" marL="0" marR="0" rtl="0" algn="l">
                <a:lnSpc>
                  <a:spcPct val="150000"/>
                </a:lnSpc>
                <a:spcBef>
                  <a:spcPts val="1600"/>
                </a:spcBef>
                <a:spcAft>
                  <a:spcPts val="1600"/>
                </a:spcAft>
                <a:buClr>
                  <a:srgbClr val="000000"/>
                </a:buClr>
                <a:buSzPts val="1800"/>
                <a:buFont typeface="Arial"/>
                <a:buNone/>
              </a:pPr>
              <a:r>
                <a:t/>
              </a:r>
              <a:endParaRPr b="0" i="0" sz="1900" u="none" cap="none" strike="noStrike">
                <a:solidFill>
                  <a:srgbClr val="424242"/>
                </a:solidFill>
                <a:latin typeface="Calibri"/>
                <a:ea typeface="Calibri"/>
                <a:cs typeface="Calibri"/>
                <a:sym typeface="Calibri"/>
              </a:endParaRPr>
            </a:p>
          </p:txBody>
        </p:sp>
        <p:sp>
          <p:nvSpPr>
            <p:cNvPr id="709" name="Google Shape;709;gd94a28c5a3_1_556"/>
            <p:cNvSpPr txBox="1"/>
            <p:nvPr/>
          </p:nvSpPr>
          <p:spPr>
            <a:xfrm>
              <a:off x="6096000" y="2941292"/>
              <a:ext cx="5210448" cy="984885"/>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Profit analysis of channel, tag, category type and average profit from views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0" name="Google Shape;710;gd94a28c5a3_1_556"/>
            <p:cNvSpPr txBox="1"/>
            <p:nvPr/>
          </p:nvSpPr>
          <p:spPr>
            <a:xfrm>
              <a:off x="6096000" y="3788862"/>
              <a:ext cx="5210448" cy="430887"/>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Description analysis</a:t>
              </a:r>
              <a:endParaRPr/>
            </a:p>
          </p:txBody>
        </p:sp>
        <p:sp>
          <p:nvSpPr>
            <p:cNvPr id="711" name="Google Shape;711;gd94a28c5a3_1_556"/>
            <p:cNvSpPr txBox="1"/>
            <p:nvPr/>
          </p:nvSpPr>
          <p:spPr>
            <a:xfrm>
              <a:off x="6096000" y="4519605"/>
              <a:ext cx="5210448" cy="646331"/>
            </a:xfrm>
            <a:prstGeom prst="rect">
              <a:avLst/>
            </a:prstGeom>
            <a:noFill/>
            <a:ln>
              <a:noFill/>
            </a:ln>
          </p:spPr>
          <p:txBody>
            <a:bodyPr anchorCtr="0" anchor="t" bIns="45700" lIns="91425" spcFirstLastPara="1" rIns="91425" wrap="square" tIns="45700">
              <a:sp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Video thumbnail analysis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descr="Research with solid fill" id="712" name="Google Shape;712;gd94a28c5a3_1_556"/>
          <p:cNvPicPr preferRelativeResize="0"/>
          <p:nvPr/>
        </p:nvPicPr>
        <p:blipFill rotWithShape="1">
          <a:blip r:embed="rId5">
            <a:alphaModFix/>
          </a:blip>
          <a:srcRect b="0" l="0" r="0" t="0"/>
          <a:stretch/>
        </p:blipFill>
        <p:spPr>
          <a:xfrm>
            <a:off x="6420854" y="1415127"/>
            <a:ext cx="566494" cy="566494"/>
          </a:xfrm>
          <a:prstGeom prst="rect">
            <a:avLst/>
          </a:prstGeom>
          <a:noFill/>
          <a:ln>
            <a:noFill/>
          </a:ln>
        </p:spPr>
      </p:pic>
      <p:cxnSp>
        <p:nvCxnSpPr>
          <p:cNvPr id="713" name="Google Shape;713;gd94a28c5a3_1_556"/>
          <p:cNvCxnSpPr/>
          <p:nvPr/>
        </p:nvCxnSpPr>
        <p:spPr>
          <a:xfrm>
            <a:off x="923729" y="1981621"/>
            <a:ext cx="4945491" cy="0"/>
          </a:xfrm>
          <a:prstGeom prst="straightConnector1">
            <a:avLst/>
          </a:prstGeom>
          <a:noFill/>
          <a:ln cap="flat" cmpd="sng" w="19050">
            <a:solidFill>
              <a:srgbClr val="FF0000"/>
            </a:solidFill>
            <a:prstDash val="solid"/>
            <a:round/>
            <a:headEnd len="sm" w="sm" type="none"/>
            <a:tailEnd len="sm" w="sm" type="none"/>
          </a:ln>
        </p:spPr>
      </p:cxnSp>
      <p:cxnSp>
        <p:nvCxnSpPr>
          <p:cNvPr id="714" name="Google Shape;714;gd94a28c5a3_1_556"/>
          <p:cNvCxnSpPr/>
          <p:nvPr/>
        </p:nvCxnSpPr>
        <p:spPr>
          <a:xfrm>
            <a:off x="6127949" y="1491456"/>
            <a:ext cx="0" cy="4789694"/>
          </a:xfrm>
          <a:prstGeom prst="straightConnector1">
            <a:avLst/>
          </a:prstGeom>
          <a:noFill/>
          <a:ln cap="flat" cmpd="sng" w="28575">
            <a:solidFill>
              <a:srgbClr val="FF0000"/>
            </a:solidFill>
            <a:prstDash val="dash"/>
            <a:round/>
            <a:headEnd len="sm" w="sm" type="none"/>
            <a:tailEnd len="sm" w="sm" type="none"/>
          </a:ln>
        </p:spPr>
      </p:cxnSp>
      <p:sp>
        <p:nvSpPr>
          <p:cNvPr id="715" name="Google Shape;715;gd94a28c5a3_1_556"/>
          <p:cNvSpPr txBox="1"/>
          <p:nvPr/>
        </p:nvSpPr>
        <p:spPr>
          <a:xfrm>
            <a:off x="904901" y="4512200"/>
            <a:ext cx="4945500" cy="646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Char char="●"/>
            </a:pPr>
            <a:r>
              <a:rPr lang="en-US" sz="2200">
                <a:latin typeface="Calibri"/>
                <a:ea typeface="Calibri"/>
                <a:cs typeface="Calibri"/>
                <a:sym typeface="Calibri"/>
              </a:rPr>
              <a:t>U</a:t>
            </a:r>
            <a:r>
              <a:rPr b="0" i="0" lang="en-US" sz="2200" u="none" cap="none" strike="noStrike">
                <a:solidFill>
                  <a:srgbClr val="000000"/>
                </a:solidFill>
                <a:latin typeface="Calibri"/>
                <a:ea typeface="Calibri"/>
                <a:cs typeface="Calibri"/>
                <a:sym typeface="Calibri"/>
              </a:rPr>
              <a:t>nderstanding countries background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24"/>
          <p:cNvSpPr/>
          <p:nvPr/>
        </p:nvSpPr>
        <p:spPr>
          <a:xfrm>
            <a:off x="470517" y="52755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21" name="Google Shape;721;p24"/>
          <p:cNvGrpSpPr/>
          <p:nvPr/>
        </p:nvGrpSpPr>
        <p:grpSpPr>
          <a:xfrm>
            <a:off x="10229961" y="273145"/>
            <a:ext cx="1406718" cy="85800"/>
            <a:chOff x="395287" y="272775"/>
            <a:chExt cx="1406718" cy="85800"/>
          </a:xfrm>
        </p:grpSpPr>
        <p:sp>
          <p:nvSpPr>
            <p:cNvPr id="722" name="Google Shape;722;p24"/>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23" name="Google Shape;723;p24"/>
            <p:cNvSpPr/>
            <p:nvPr/>
          </p:nvSpPr>
          <p:spPr>
            <a:xfrm>
              <a:off x="725516"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24" name="Google Shape;724;p24"/>
            <p:cNvSpPr/>
            <p:nvPr/>
          </p:nvSpPr>
          <p:spPr>
            <a:xfrm>
              <a:off x="1055745"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25" name="Google Shape;725;p24"/>
            <p:cNvSpPr/>
            <p:nvPr/>
          </p:nvSpPr>
          <p:spPr>
            <a:xfrm>
              <a:off x="1385974" y="272775"/>
              <a:ext cx="85800" cy="85800"/>
            </a:xfrm>
            <a:prstGeom prst="ellipse">
              <a:avLst/>
            </a:prstGeom>
            <a:solidFill>
              <a:schemeClr val="dk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726" name="Google Shape;726;p24"/>
            <p:cNvSpPr/>
            <p:nvPr/>
          </p:nvSpPr>
          <p:spPr>
            <a:xfrm>
              <a:off x="1716205" y="272775"/>
              <a:ext cx="85800" cy="85800"/>
            </a:xfrm>
            <a:prstGeom prst="ellipse">
              <a:avLst/>
            </a:prstGeom>
            <a:solidFill>
              <a:schemeClr val="l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727" name="Google Shape;727;p24"/>
          <p:cNvGrpSpPr/>
          <p:nvPr/>
        </p:nvGrpSpPr>
        <p:grpSpPr>
          <a:xfrm>
            <a:off x="201651" y="276931"/>
            <a:ext cx="3301045" cy="646200"/>
            <a:chOff x="102105" y="682717"/>
            <a:chExt cx="915000" cy="646200"/>
          </a:xfrm>
        </p:grpSpPr>
        <p:sp>
          <p:nvSpPr>
            <p:cNvPr id="728" name="Google Shape;728;p24"/>
            <p:cNvSpPr/>
            <p:nvPr/>
          </p:nvSpPr>
          <p:spPr>
            <a:xfrm>
              <a:off x="102105" y="682717"/>
              <a:ext cx="9150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729" name="Google Shape;729;p24"/>
            <p:cNvSpPr/>
            <p:nvPr/>
          </p:nvSpPr>
          <p:spPr>
            <a:xfrm>
              <a:off x="378017" y="714747"/>
              <a:ext cx="599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Conclusion</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730" name="Google Shape;730;p24"/>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sp>
        <p:nvSpPr>
          <p:cNvPr id="731" name="Google Shape;731;p24"/>
          <p:cNvSpPr txBox="1"/>
          <p:nvPr/>
        </p:nvSpPr>
        <p:spPr>
          <a:xfrm>
            <a:off x="8274275" y="3691825"/>
            <a:ext cx="3684000" cy="137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US" sz="2200">
                <a:solidFill>
                  <a:schemeClr val="dk1"/>
                </a:solidFill>
                <a:latin typeface="Calibri"/>
                <a:ea typeface="Calibri"/>
                <a:cs typeface="Calibri"/>
                <a:sym typeface="Calibri"/>
              </a:rPr>
              <a:t>65% of people are visual learners-- b</a:t>
            </a:r>
            <a:r>
              <a:rPr b="0" i="0" lang="en-US" sz="2200" u="none" cap="none" strike="noStrike">
                <a:solidFill>
                  <a:schemeClr val="dk1"/>
                </a:solidFill>
                <a:latin typeface="Calibri"/>
                <a:ea typeface="Calibri"/>
                <a:cs typeface="Calibri"/>
                <a:sym typeface="Calibri"/>
              </a:rPr>
              <a:t>enefit individual content creators and</a:t>
            </a:r>
            <a:r>
              <a:rPr lang="en-US" sz="2200">
                <a:solidFill>
                  <a:schemeClr val="dk1"/>
                </a:solidFill>
                <a:latin typeface="Calibri"/>
                <a:ea typeface="Calibri"/>
                <a:cs typeface="Calibri"/>
                <a:sym typeface="Calibri"/>
              </a:rPr>
              <a:t> businesses</a:t>
            </a:r>
            <a:r>
              <a:rPr b="0" i="0" lang="en-US" sz="2200" u="none" cap="none" strike="noStrike">
                <a:solidFill>
                  <a:schemeClr val="dk1"/>
                </a:solidFill>
                <a:latin typeface="Calibri"/>
                <a:ea typeface="Calibri"/>
                <a:cs typeface="Calibri"/>
                <a:sym typeface="Calibri"/>
              </a:rPr>
              <a:t> to enrich video contents</a:t>
            </a:r>
            <a:endParaRPr/>
          </a:p>
        </p:txBody>
      </p:sp>
      <p:pic>
        <p:nvPicPr>
          <p:cNvPr descr="Icon&#10;&#10;Description automatically generated" id="732" name="Google Shape;732;p24"/>
          <p:cNvPicPr preferRelativeResize="0"/>
          <p:nvPr/>
        </p:nvPicPr>
        <p:blipFill rotWithShape="1">
          <a:blip r:embed="rId4">
            <a:alphaModFix/>
          </a:blip>
          <a:srcRect b="0" l="0" r="0" t="0"/>
          <a:stretch/>
        </p:blipFill>
        <p:spPr>
          <a:xfrm>
            <a:off x="8638388" y="7950800"/>
            <a:ext cx="518777" cy="652181"/>
          </a:xfrm>
          <a:prstGeom prst="rect">
            <a:avLst/>
          </a:prstGeom>
          <a:noFill/>
          <a:ln>
            <a:noFill/>
          </a:ln>
        </p:spPr>
      </p:pic>
      <p:sp>
        <p:nvSpPr>
          <p:cNvPr id="733" name="Google Shape;733;p24"/>
          <p:cNvSpPr txBox="1"/>
          <p:nvPr/>
        </p:nvSpPr>
        <p:spPr>
          <a:xfrm>
            <a:off x="1230653" y="3820285"/>
            <a:ext cx="2213077"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chemeClr val="dk1"/>
                </a:solidFill>
                <a:latin typeface="Calibri"/>
                <a:ea typeface="Calibri"/>
                <a:cs typeface="Calibri"/>
                <a:sym typeface="Calibri"/>
              </a:rPr>
              <a:t>Similarities in trending videos</a:t>
            </a:r>
            <a:endParaRPr b="0" i="0" sz="2200" u="none" cap="none" strike="noStrike">
              <a:solidFill>
                <a:srgbClr val="000000"/>
              </a:solidFill>
              <a:latin typeface="Arial"/>
              <a:ea typeface="Arial"/>
              <a:cs typeface="Arial"/>
              <a:sym typeface="Arial"/>
            </a:endParaRPr>
          </a:p>
        </p:txBody>
      </p:sp>
      <p:sp>
        <p:nvSpPr>
          <p:cNvPr id="734" name="Google Shape;734;p24"/>
          <p:cNvSpPr txBox="1"/>
          <p:nvPr/>
        </p:nvSpPr>
        <p:spPr>
          <a:xfrm>
            <a:off x="987066" y="4608112"/>
            <a:ext cx="270025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(i.g.  title length, tag length, publish time, etc. )</a:t>
            </a:r>
            <a:endParaRPr b="0" i="0" sz="1800" u="none" cap="none" strike="noStrike">
              <a:solidFill>
                <a:srgbClr val="000000"/>
              </a:solidFill>
              <a:latin typeface="Arial"/>
              <a:ea typeface="Arial"/>
              <a:cs typeface="Arial"/>
              <a:sym typeface="Arial"/>
            </a:endParaRPr>
          </a:p>
        </p:txBody>
      </p:sp>
      <p:sp>
        <p:nvSpPr>
          <p:cNvPr id="735" name="Google Shape;735;p24"/>
          <p:cNvSpPr txBox="1"/>
          <p:nvPr/>
        </p:nvSpPr>
        <p:spPr>
          <a:xfrm>
            <a:off x="4314575" y="3779320"/>
            <a:ext cx="340592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chemeClr val="dk1"/>
                </a:solidFill>
                <a:latin typeface="Calibri"/>
                <a:ea typeface="Calibri"/>
                <a:cs typeface="Calibri"/>
                <a:sym typeface="Calibri"/>
              </a:rPr>
              <a:t>Enhance understanding </a:t>
            </a:r>
            <a:endParaRPr/>
          </a:p>
          <a:p>
            <a:pPr indent="0" lvl="0" marL="0" marR="0" rtl="0" algn="l">
              <a:lnSpc>
                <a:spcPct val="100000"/>
              </a:lnSpc>
              <a:spcBef>
                <a:spcPts val="0"/>
              </a:spcBef>
              <a:spcAft>
                <a:spcPts val="0"/>
              </a:spcAft>
              <a:buNone/>
            </a:pPr>
            <a:r>
              <a:rPr b="0" i="0" lang="en-US" sz="2200" u="none" cap="none" strike="noStrike">
                <a:solidFill>
                  <a:schemeClr val="dk1"/>
                </a:solidFill>
                <a:latin typeface="Calibri"/>
                <a:ea typeface="Calibri"/>
                <a:cs typeface="Calibri"/>
                <a:sym typeface="Calibri"/>
              </a:rPr>
              <a:t>of countries background</a:t>
            </a:r>
            <a:endParaRPr b="0" i="0" sz="2200" u="none" cap="none" strike="noStrike">
              <a:solidFill>
                <a:srgbClr val="000000"/>
              </a:solidFill>
              <a:latin typeface="Arial"/>
              <a:ea typeface="Arial"/>
              <a:cs typeface="Arial"/>
              <a:sym typeface="Arial"/>
            </a:endParaRPr>
          </a:p>
        </p:txBody>
      </p:sp>
      <p:grpSp>
        <p:nvGrpSpPr>
          <p:cNvPr id="736" name="Google Shape;736;p24"/>
          <p:cNvGrpSpPr/>
          <p:nvPr/>
        </p:nvGrpSpPr>
        <p:grpSpPr>
          <a:xfrm>
            <a:off x="8907839" y="1898708"/>
            <a:ext cx="1577400" cy="1584900"/>
            <a:chOff x="3503875" y="2160381"/>
            <a:chExt cx="1577400" cy="1584900"/>
          </a:xfrm>
        </p:grpSpPr>
        <p:grpSp>
          <p:nvGrpSpPr>
            <p:cNvPr id="737" name="Google Shape;737;p24"/>
            <p:cNvGrpSpPr/>
            <p:nvPr/>
          </p:nvGrpSpPr>
          <p:grpSpPr>
            <a:xfrm>
              <a:off x="3503875" y="2160381"/>
              <a:ext cx="1577400" cy="1584900"/>
              <a:chOff x="5329825" y="2769977"/>
              <a:chExt cx="1577400" cy="1584900"/>
            </a:xfrm>
          </p:grpSpPr>
          <p:sp>
            <p:nvSpPr>
              <p:cNvPr id="738" name="Google Shape;738;p24"/>
              <p:cNvSpPr/>
              <p:nvPr/>
            </p:nvSpPr>
            <p:spPr>
              <a:xfrm>
                <a:off x="5329825" y="2769977"/>
                <a:ext cx="1577400" cy="1584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atterns Icons - Download Free Vector Icons | Noun Project" id="739" name="Google Shape;739;p24"/>
              <p:cNvPicPr preferRelativeResize="0"/>
              <p:nvPr/>
            </p:nvPicPr>
            <p:blipFill rotWithShape="1">
              <a:blip r:embed="rId5">
                <a:alphaModFix/>
              </a:blip>
              <a:srcRect b="0" l="0" r="0" t="0"/>
              <a:stretch/>
            </p:blipFill>
            <p:spPr>
              <a:xfrm>
                <a:off x="5618177" y="3062079"/>
                <a:ext cx="1000697" cy="1000697"/>
              </a:xfrm>
              <a:prstGeom prst="rect">
                <a:avLst/>
              </a:prstGeom>
              <a:noFill/>
              <a:ln>
                <a:noFill/>
              </a:ln>
            </p:spPr>
          </p:pic>
        </p:grpSp>
        <p:sp>
          <p:nvSpPr>
            <p:cNvPr id="740" name="Google Shape;740;p24"/>
            <p:cNvSpPr/>
            <p:nvPr/>
          </p:nvSpPr>
          <p:spPr>
            <a:xfrm>
              <a:off x="3590880" y="2264674"/>
              <a:ext cx="1403390" cy="1376314"/>
            </a:xfrm>
            <a:prstGeom prst="ellipse">
              <a:avLst/>
            </a:prstGeom>
            <a:solidFill>
              <a:srgbClr val="E7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41" name="Google Shape;741;p24"/>
            <p:cNvPicPr preferRelativeResize="0"/>
            <p:nvPr/>
          </p:nvPicPr>
          <p:blipFill rotWithShape="1">
            <a:blip r:embed="rId6">
              <a:alphaModFix/>
            </a:blip>
            <a:srcRect b="0" l="0" r="0" t="0"/>
            <a:stretch/>
          </p:blipFill>
          <p:spPr>
            <a:xfrm>
              <a:off x="3727814" y="2354438"/>
              <a:ext cx="1106371" cy="1136797"/>
            </a:xfrm>
            <a:prstGeom prst="rect">
              <a:avLst/>
            </a:prstGeom>
            <a:noFill/>
            <a:ln>
              <a:noFill/>
            </a:ln>
          </p:spPr>
        </p:pic>
      </p:grpSp>
      <p:grpSp>
        <p:nvGrpSpPr>
          <p:cNvPr id="742" name="Google Shape;742;p24"/>
          <p:cNvGrpSpPr/>
          <p:nvPr/>
        </p:nvGrpSpPr>
        <p:grpSpPr>
          <a:xfrm>
            <a:off x="1327639" y="1870492"/>
            <a:ext cx="1577400" cy="1584900"/>
            <a:chOff x="1327639" y="1870492"/>
            <a:chExt cx="1577400" cy="1584900"/>
          </a:xfrm>
        </p:grpSpPr>
        <p:grpSp>
          <p:nvGrpSpPr>
            <p:cNvPr id="743" name="Google Shape;743;p24"/>
            <p:cNvGrpSpPr/>
            <p:nvPr/>
          </p:nvGrpSpPr>
          <p:grpSpPr>
            <a:xfrm>
              <a:off x="1327639" y="1870492"/>
              <a:ext cx="1577400" cy="1584900"/>
              <a:chOff x="3503875" y="2160381"/>
              <a:chExt cx="1577400" cy="1584900"/>
            </a:xfrm>
          </p:grpSpPr>
          <p:grpSp>
            <p:nvGrpSpPr>
              <p:cNvPr id="744" name="Google Shape;744;p24"/>
              <p:cNvGrpSpPr/>
              <p:nvPr/>
            </p:nvGrpSpPr>
            <p:grpSpPr>
              <a:xfrm>
                <a:off x="3503875" y="2160381"/>
                <a:ext cx="1577400" cy="1584900"/>
                <a:chOff x="5329825" y="2769977"/>
                <a:chExt cx="1577400" cy="1584900"/>
              </a:xfrm>
            </p:grpSpPr>
            <p:sp>
              <p:nvSpPr>
                <p:cNvPr id="745" name="Google Shape;745;p24"/>
                <p:cNvSpPr/>
                <p:nvPr/>
              </p:nvSpPr>
              <p:spPr>
                <a:xfrm>
                  <a:off x="5329825" y="2769977"/>
                  <a:ext cx="1577400" cy="1584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atterns Icons - Download Free Vector Icons | Noun Project" id="746" name="Google Shape;746;p24"/>
                <p:cNvPicPr preferRelativeResize="0"/>
                <p:nvPr/>
              </p:nvPicPr>
              <p:blipFill rotWithShape="1">
                <a:blip r:embed="rId5">
                  <a:alphaModFix/>
                </a:blip>
                <a:srcRect b="0" l="0" r="0" t="0"/>
                <a:stretch/>
              </p:blipFill>
              <p:spPr>
                <a:xfrm>
                  <a:off x="5618177" y="3062079"/>
                  <a:ext cx="1000697" cy="1000697"/>
                </a:xfrm>
                <a:prstGeom prst="rect">
                  <a:avLst/>
                </a:prstGeom>
                <a:noFill/>
                <a:ln>
                  <a:noFill/>
                </a:ln>
              </p:spPr>
            </p:pic>
          </p:grpSp>
          <p:sp>
            <p:nvSpPr>
              <p:cNvPr id="747" name="Google Shape;747;p24"/>
              <p:cNvSpPr/>
              <p:nvPr/>
            </p:nvSpPr>
            <p:spPr>
              <a:xfrm>
                <a:off x="3590880" y="2264674"/>
                <a:ext cx="1403390" cy="1376314"/>
              </a:xfrm>
              <a:prstGeom prst="ellipse">
                <a:avLst/>
              </a:prstGeom>
              <a:solidFill>
                <a:srgbClr val="E7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748" name="Google Shape;748;p24"/>
            <p:cNvPicPr preferRelativeResize="0"/>
            <p:nvPr/>
          </p:nvPicPr>
          <p:blipFill rotWithShape="1">
            <a:blip r:embed="rId7">
              <a:alphaModFix/>
            </a:blip>
            <a:srcRect b="0" l="0" r="0" t="0"/>
            <a:stretch/>
          </p:blipFill>
          <p:spPr>
            <a:xfrm>
              <a:off x="1636162" y="2144187"/>
              <a:ext cx="973963" cy="973963"/>
            </a:xfrm>
            <a:prstGeom prst="rect">
              <a:avLst/>
            </a:prstGeom>
            <a:noFill/>
            <a:ln>
              <a:noFill/>
            </a:ln>
          </p:spPr>
        </p:pic>
      </p:grpSp>
      <p:grpSp>
        <p:nvGrpSpPr>
          <p:cNvPr id="749" name="Google Shape;749;p24"/>
          <p:cNvGrpSpPr/>
          <p:nvPr/>
        </p:nvGrpSpPr>
        <p:grpSpPr>
          <a:xfrm>
            <a:off x="5030058" y="1868713"/>
            <a:ext cx="1653326" cy="1584900"/>
            <a:chOff x="5030058" y="1868713"/>
            <a:chExt cx="1653326" cy="1584900"/>
          </a:xfrm>
        </p:grpSpPr>
        <p:sp>
          <p:nvSpPr>
            <p:cNvPr id="750" name="Google Shape;750;p24"/>
            <p:cNvSpPr/>
            <p:nvPr/>
          </p:nvSpPr>
          <p:spPr>
            <a:xfrm>
              <a:off x="5030058" y="1868713"/>
              <a:ext cx="1653326" cy="1584900"/>
            </a:xfrm>
            <a:prstGeom prst="ellipse">
              <a:avLst/>
            </a:prstGeom>
            <a:solidFill>
              <a:srgbClr val="949C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751" name="Google Shape;751;p24"/>
            <p:cNvPicPr preferRelativeResize="0"/>
            <p:nvPr/>
          </p:nvPicPr>
          <p:blipFill rotWithShape="1">
            <a:blip r:embed="rId8">
              <a:alphaModFix/>
            </a:blip>
            <a:srcRect b="0" l="0" r="0" t="0"/>
            <a:stretch/>
          </p:blipFill>
          <p:spPr>
            <a:xfrm>
              <a:off x="5339463" y="2144187"/>
              <a:ext cx="1000698" cy="1000698"/>
            </a:xfrm>
            <a:prstGeom prst="rect">
              <a:avLst/>
            </a:prstGeom>
            <a:noFill/>
            <a:ln>
              <a:noFill/>
            </a:ln>
          </p:spPr>
        </p:pic>
      </p:grpSp>
      <p:cxnSp>
        <p:nvCxnSpPr>
          <p:cNvPr id="752" name="Google Shape;752;p24"/>
          <p:cNvCxnSpPr/>
          <p:nvPr/>
        </p:nvCxnSpPr>
        <p:spPr>
          <a:xfrm>
            <a:off x="4040154" y="1867306"/>
            <a:ext cx="0" cy="2950807"/>
          </a:xfrm>
          <a:prstGeom prst="straightConnector1">
            <a:avLst/>
          </a:prstGeom>
          <a:noFill/>
          <a:ln cap="flat" cmpd="sng" w="28575">
            <a:solidFill>
              <a:srgbClr val="FF0000"/>
            </a:solidFill>
            <a:prstDash val="dash"/>
            <a:round/>
            <a:headEnd len="sm" w="sm" type="none"/>
            <a:tailEnd len="sm" w="sm" type="none"/>
          </a:ln>
        </p:spPr>
      </p:cxnSp>
      <p:cxnSp>
        <p:nvCxnSpPr>
          <p:cNvPr id="753" name="Google Shape;753;p24"/>
          <p:cNvCxnSpPr/>
          <p:nvPr/>
        </p:nvCxnSpPr>
        <p:spPr>
          <a:xfrm>
            <a:off x="7720501" y="1867306"/>
            <a:ext cx="0" cy="2950807"/>
          </a:xfrm>
          <a:prstGeom prst="straightConnector1">
            <a:avLst/>
          </a:prstGeom>
          <a:noFill/>
          <a:ln cap="flat" cmpd="sng" w="28575">
            <a:solidFill>
              <a:srgbClr val="FF0000"/>
            </a:solidFill>
            <a:prstDash val="dash"/>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25"/>
          <p:cNvGrpSpPr/>
          <p:nvPr/>
        </p:nvGrpSpPr>
        <p:grpSpPr>
          <a:xfrm>
            <a:off x="2014756" y="2600861"/>
            <a:ext cx="8162487" cy="1323439"/>
            <a:chOff x="2174209" y="1724561"/>
            <a:chExt cx="8162487" cy="1323439"/>
          </a:xfrm>
        </p:grpSpPr>
        <p:sp>
          <p:nvSpPr>
            <p:cNvPr id="759" name="Google Shape;759;p25"/>
            <p:cNvSpPr/>
            <p:nvPr/>
          </p:nvSpPr>
          <p:spPr>
            <a:xfrm>
              <a:off x="2174209" y="1724561"/>
              <a:ext cx="8162487" cy="13234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0"/>
                <a:buFont typeface="Arial"/>
                <a:buNone/>
              </a:pPr>
              <a:r>
                <a:rPr b="1" i="0" lang="en-US" sz="8000" u="none" cap="none" strike="noStrike">
                  <a:solidFill>
                    <a:schemeClr val="lt1"/>
                  </a:solidFill>
                  <a:latin typeface="Calibri"/>
                  <a:ea typeface="Calibri"/>
                  <a:cs typeface="Calibri"/>
                  <a:sym typeface="Calibri"/>
                </a:rPr>
                <a:t>Thank Y    u!</a:t>
              </a:r>
              <a:endParaRPr b="0" i="0" sz="1400" u="none" cap="none" strike="noStrike">
                <a:solidFill>
                  <a:srgbClr val="000000"/>
                </a:solidFill>
                <a:latin typeface="Arial"/>
                <a:ea typeface="Arial"/>
                <a:cs typeface="Arial"/>
                <a:sym typeface="Arial"/>
              </a:endParaRPr>
            </a:p>
          </p:txBody>
        </p:sp>
        <p:pic>
          <p:nvPicPr>
            <p:cNvPr descr="Text&#10;&#10;Description automatically generated with medium confidence" id="760" name="Google Shape;760;p25"/>
            <p:cNvPicPr preferRelativeResize="0"/>
            <p:nvPr/>
          </p:nvPicPr>
          <p:blipFill rotWithShape="1">
            <a:blip r:embed="rId3">
              <a:alphaModFix/>
            </a:blip>
            <a:srcRect b="0" l="0" r="65989" t="0"/>
            <a:stretch/>
          </p:blipFill>
          <p:spPr>
            <a:xfrm>
              <a:off x="7024481" y="2204002"/>
              <a:ext cx="854765" cy="563421"/>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26"/>
          <p:cNvGrpSpPr/>
          <p:nvPr/>
        </p:nvGrpSpPr>
        <p:grpSpPr>
          <a:xfrm>
            <a:off x="2605908" y="857564"/>
            <a:ext cx="7243544" cy="1323439"/>
            <a:chOff x="2174209" y="1724561"/>
            <a:chExt cx="8162487" cy="1323439"/>
          </a:xfrm>
        </p:grpSpPr>
        <p:sp>
          <p:nvSpPr>
            <p:cNvPr id="766" name="Google Shape;766;p26"/>
            <p:cNvSpPr/>
            <p:nvPr/>
          </p:nvSpPr>
          <p:spPr>
            <a:xfrm>
              <a:off x="2174209" y="1724561"/>
              <a:ext cx="8162487" cy="13234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0"/>
                <a:buFont typeface="Arial"/>
                <a:buNone/>
              </a:pPr>
              <a:r>
                <a:rPr b="1" i="0" lang="en-US" sz="8000" u="none" cap="none" strike="noStrike">
                  <a:solidFill>
                    <a:schemeClr val="lt1"/>
                  </a:solidFill>
                  <a:latin typeface="Calibri"/>
                  <a:ea typeface="Calibri"/>
                  <a:cs typeface="Calibri"/>
                  <a:sym typeface="Calibri"/>
                </a:rPr>
                <a:t>Q&amp;A</a:t>
              </a:r>
              <a:endParaRPr b="0" i="0" sz="1400" u="none" cap="none" strike="noStrike">
                <a:solidFill>
                  <a:srgbClr val="000000"/>
                </a:solidFill>
                <a:latin typeface="Arial"/>
                <a:ea typeface="Arial"/>
                <a:cs typeface="Arial"/>
                <a:sym typeface="Arial"/>
              </a:endParaRPr>
            </a:p>
          </p:txBody>
        </p:sp>
        <p:pic>
          <p:nvPicPr>
            <p:cNvPr descr="Text&#10;&#10;Description automatically generated with medium confidence" id="767" name="Google Shape;767;p26"/>
            <p:cNvPicPr preferRelativeResize="0"/>
            <p:nvPr/>
          </p:nvPicPr>
          <p:blipFill rotWithShape="1">
            <a:blip r:embed="rId3">
              <a:alphaModFix/>
            </a:blip>
            <a:srcRect b="0" l="0" r="65989" t="0"/>
            <a:stretch/>
          </p:blipFill>
          <p:spPr>
            <a:xfrm>
              <a:off x="4191013" y="2104569"/>
              <a:ext cx="854765" cy="563421"/>
            </a:xfrm>
            <a:prstGeom prst="rect">
              <a:avLst/>
            </a:prstGeom>
            <a:noFill/>
            <a:ln>
              <a:noFill/>
            </a:ln>
          </p:spPr>
        </p:pic>
      </p:grpSp>
      <p:pic>
        <p:nvPicPr>
          <p:cNvPr descr="A picture containing text, vector graphics&#10;&#10;Description automatically generated" id="768" name="Google Shape;768;p26"/>
          <p:cNvPicPr preferRelativeResize="0"/>
          <p:nvPr/>
        </p:nvPicPr>
        <p:blipFill rotWithShape="1">
          <a:blip r:embed="rId4">
            <a:alphaModFix/>
          </a:blip>
          <a:srcRect b="60278" l="27254" r="22057" t="5694"/>
          <a:stretch/>
        </p:blipFill>
        <p:spPr>
          <a:xfrm>
            <a:off x="4037228" y="2250578"/>
            <a:ext cx="4380904" cy="41601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p:nvPr/>
        </p:nvSpPr>
        <p:spPr>
          <a:xfrm>
            <a:off x="476553" y="493244"/>
            <a:ext cx="11238894" cy="5896279"/>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400" u="none" cap="none" strike="noStrike">
              <a:solidFill>
                <a:srgbClr val="000000"/>
              </a:solidFill>
              <a:latin typeface="Arial"/>
              <a:ea typeface="Arial"/>
              <a:cs typeface="Arial"/>
              <a:sym typeface="Arial"/>
            </a:endParaRPr>
          </a:p>
        </p:txBody>
      </p:sp>
      <p:grpSp>
        <p:nvGrpSpPr>
          <p:cNvPr id="117" name="Google Shape;117;p3"/>
          <p:cNvGrpSpPr/>
          <p:nvPr/>
        </p:nvGrpSpPr>
        <p:grpSpPr>
          <a:xfrm>
            <a:off x="10229961" y="273145"/>
            <a:ext cx="1406643" cy="85725"/>
            <a:chOff x="395287" y="272775"/>
            <a:chExt cx="1406643" cy="85725"/>
          </a:xfrm>
        </p:grpSpPr>
        <p:sp>
          <p:nvSpPr>
            <p:cNvPr id="118" name="Google Shape;118;p3"/>
            <p:cNvSpPr/>
            <p:nvPr/>
          </p:nvSpPr>
          <p:spPr>
            <a:xfrm>
              <a:off x="395287" y="272775"/>
              <a:ext cx="85725" cy="85725"/>
            </a:xfrm>
            <a:prstGeom prst="ellipse">
              <a:avLst/>
            </a:prstGeom>
            <a:solidFill>
              <a:schemeClr val="lt1">
                <a:alpha val="8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19" name="Google Shape;119;p3"/>
            <p:cNvSpPr/>
            <p:nvPr/>
          </p:nvSpPr>
          <p:spPr>
            <a:xfrm>
              <a:off x="725516"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0" name="Google Shape;120;p3"/>
            <p:cNvSpPr/>
            <p:nvPr/>
          </p:nvSpPr>
          <p:spPr>
            <a:xfrm>
              <a:off x="1055745"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1" name="Google Shape;121;p3"/>
            <p:cNvSpPr/>
            <p:nvPr/>
          </p:nvSpPr>
          <p:spPr>
            <a:xfrm>
              <a:off x="1385974"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22" name="Google Shape;122;p3"/>
            <p:cNvSpPr/>
            <p:nvPr/>
          </p:nvSpPr>
          <p:spPr>
            <a:xfrm>
              <a:off x="1716205"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123" name="Google Shape;123;p3"/>
          <p:cNvGrpSpPr/>
          <p:nvPr/>
        </p:nvGrpSpPr>
        <p:grpSpPr>
          <a:xfrm>
            <a:off x="201653" y="276931"/>
            <a:ext cx="3554240" cy="646331"/>
            <a:chOff x="102105" y="682717"/>
            <a:chExt cx="2057209" cy="646331"/>
          </a:xfrm>
        </p:grpSpPr>
        <p:sp>
          <p:nvSpPr>
            <p:cNvPr id="124" name="Google Shape;124;p3"/>
            <p:cNvSpPr/>
            <p:nvPr/>
          </p:nvSpPr>
          <p:spPr>
            <a:xfrm>
              <a:off x="102105" y="682717"/>
              <a:ext cx="2057209" cy="646331"/>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125" name="Google Shape;125;p3"/>
            <p:cNvSpPr/>
            <p:nvPr/>
          </p:nvSpPr>
          <p:spPr>
            <a:xfrm>
              <a:off x="631492" y="728883"/>
              <a:ext cx="1433311"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Roboto"/>
                  <a:ea typeface="Roboto"/>
                  <a:cs typeface="Roboto"/>
                  <a:sym typeface="Roboto"/>
                </a:rPr>
                <a:t>Introduction</a:t>
              </a:r>
              <a:endParaRPr b="0" i="0" sz="1400" u="none" cap="none" strike="noStrike">
                <a:solidFill>
                  <a:srgbClr val="000000"/>
                </a:solidFill>
                <a:latin typeface="Roboto"/>
                <a:ea typeface="Roboto"/>
                <a:cs typeface="Roboto"/>
                <a:sym typeface="Roboto"/>
              </a:endParaRPr>
            </a:p>
          </p:txBody>
        </p:sp>
      </p:grpSp>
      <p:pic>
        <p:nvPicPr>
          <p:cNvPr descr="Text&#10;&#10;Description automatically generated with medium confidence" id="126" name="Google Shape;126;p3"/>
          <p:cNvPicPr preferRelativeResize="0"/>
          <p:nvPr/>
        </p:nvPicPr>
        <p:blipFill rotWithShape="1">
          <a:blip r:embed="rId3">
            <a:alphaModFix/>
          </a:blip>
          <a:srcRect b="0" l="0" r="65989" t="0"/>
          <a:stretch/>
        </p:blipFill>
        <p:spPr>
          <a:xfrm>
            <a:off x="392380" y="411305"/>
            <a:ext cx="561220" cy="369930"/>
          </a:xfrm>
          <a:prstGeom prst="rect">
            <a:avLst/>
          </a:prstGeom>
          <a:noFill/>
          <a:ln>
            <a:noFill/>
          </a:ln>
        </p:spPr>
      </p:pic>
      <p:sp>
        <p:nvSpPr>
          <p:cNvPr id="127" name="Google Shape;127;p3"/>
          <p:cNvSpPr txBox="1"/>
          <p:nvPr/>
        </p:nvSpPr>
        <p:spPr>
          <a:xfrm>
            <a:off x="2551986" y="3910194"/>
            <a:ext cx="7763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Malgun Gothic"/>
                <a:ea typeface="Malgun Gothic"/>
                <a:cs typeface="Malgun Gothic"/>
                <a:sym typeface="Malgun Gothic"/>
              </a:rPr>
            </a:br>
            <a:endParaRPr b="0" i="0" sz="1800" u="none" cap="none" strike="noStrike">
              <a:solidFill>
                <a:schemeClr val="dk1"/>
              </a:solidFill>
              <a:latin typeface="Malgun Gothic"/>
              <a:ea typeface="Malgun Gothic"/>
              <a:cs typeface="Malgun Gothic"/>
              <a:sym typeface="Malgun Gothic"/>
            </a:endParaRPr>
          </a:p>
        </p:txBody>
      </p:sp>
      <p:sp>
        <p:nvSpPr>
          <p:cNvPr id="128" name="Google Shape;128;p3"/>
          <p:cNvSpPr txBox="1"/>
          <p:nvPr/>
        </p:nvSpPr>
        <p:spPr>
          <a:xfrm>
            <a:off x="1734364" y="7535881"/>
            <a:ext cx="10285500" cy="4904100"/>
          </a:xfrm>
          <a:prstGeom prst="rect">
            <a:avLst/>
          </a:prstGeom>
          <a:noFill/>
          <a:ln>
            <a:noFill/>
          </a:ln>
        </p:spPr>
        <p:txBody>
          <a:bodyPr anchorCtr="0" anchor="t" bIns="91425" lIns="91425" spcFirstLastPara="1" rIns="91425" wrap="square" tIns="91425">
            <a:noAutofit/>
          </a:bodyPr>
          <a:lstStyle/>
          <a:p>
            <a:pPr indent="45720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2100" u="none" cap="none" strike="noStrike">
                <a:solidFill>
                  <a:schemeClr val="dk1"/>
                </a:solidFill>
                <a:latin typeface="Roboto Black"/>
                <a:ea typeface="Roboto Black"/>
                <a:cs typeface="Roboto Black"/>
                <a:sym typeface="Roboto Black"/>
              </a:rPr>
              <a:t>Objective:</a:t>
            </a:r>
            <a:endParaRPr b="0" i="0" sz="2100" u="none" cap="none" strike="noStrike">
              <a:solidFill>
                <a:schemeClr val="dk1"/>
              </a:solidFill>
              <a:latin typeface="Roboto Black"/>
              <a:ea typeface="Roboto Black"/>
              <a:cs typeface="Roboto Black"/>
              <a:sym typeface="Roboto Black"/>
            </a:endParaRPr>
          </a:p>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Roboto"/>
                <a:ea typeface="Roboto"/>
                <a:cs typeface="Roboto"/>
                <a:sym typeface="Roboto"/>
              </a:rPr>
              <a:t>	</a:t>
            </a:r>
            <a:r>
              <a:rPr b="0" i="0" lang="en-US" sz="1800" u="none" cap="none" strike="noStrike">
                <a:solidFill>
                  <a:schemeClr val="dk1"/>
                </a:solidFill>
                <a:latin typeface="Roboto Medium"/>
                <a:ea typeface="Roboto Medium"/>
                <a:cs typeface="Roboto Medium"/>
                <a:sym typeface="Roboto Medium"/>
              </a:rPr>
              <a:t>With continued increase in revenue earned by channels through Youtube, identifying hot topics</a:t>
            </a:r>
            <a:endParaRPr b="0" i="0" sz="1400" u="none" cap="none" strike="noStrike">
              <a:solidFill>
                <a:srgbClr val="000000"/>
              </a:solidFill>
              <a:latin typeface="Arial"/>
              <a:ea typeface="Arial"/>
              <a:cs typeface="Arial"/>
              <a:sym typeface="Arial"/>
            </a:endParaRPr>
          </a:p>
          <a:p>
            <a:pPr indent="45720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Roboto Medium"/>
                <a:ea typeface="Roboto Medium"/>
                <a:cs typeface="Roboto Medium"/>
                <a:sym typeface="Roboto Medium"/>
              </a:rPr>
              <a:t>and key variables that contribute to a video’s success is very important.   </a:t>
            </a:r>
            <a:endParaRPr b="1" i="0" sz="18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Medium"/>
              <a:ea typeface="Roboto Medium"/>
              <a:cs typeface="Roboto Medium"/>
              <a:sym typeface="Roboto Medium"/>
            </a:endParaRPr>
          </a:p>
          <a:p>
            <a:pPr indent="45720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Roboto Medium"/>
                <a:ea typeface="Roboto Medium"/>
                <a:cs typeface="Roboto Medium"/>
                <a:sym typeface="Roboto Medium"/>
              </a:rPr>
              <a:t>Analyze trending video data over the previous two years to discover possible variations</a:t>
            </a:r>
            <a:endParaRPr b="0" i="0" sz="1400" u="none" cap="none" strike="noStrike">
              <a:solidFill>
                <a:srgbClr val="000000"/>
              </a:solidFill>
              <a:latin typeface="Arial"/>
              <a:ea typeface="Arial"/>
              <a:cs typeface="Arial"/>
              <a:sym typeface="Arial"/>
            </a:endParaRPr>
          </a:p>
          <a:p>
            <a:pPr indent="45720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Roboto Medium"/>
                <a:ea typeface="Roboto Medium"/>
                <a:cs typeface="Roboto Medium"/>
                <a:sym typeface="Roboto Medium"/>
              </a:rPr>
              <a:t>between variables across separate English speaking countries/ regions. </a:t>
            </a:r>
            <a:endParaRPr b="0" i="0" sz="1400" u="none" cap="none" strike="noStrike">
              <a:solidFill>
                <a:srgbClr val="000000"/>
              </a:solidFill>
              <a:latin typeface="Arial"/>
              <a:ea typeface="Arial"/>
              <a:cs typeface="Arial"/>
              <a:sym typeface="Arial"/>
            </a:endParaRPr>
          </a:p>
          <a:p>
            <a:pPr indent="45720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Roboto Medium"/>
              <a:ea typeface="Roboto Medium"/>
              <a:cs typeface="Roboto Medium"/>
              <a:sym typeface="Roboto Medium"/>
            </a:endParaRPr>
          </a:p>
          <a:p>
            <a:pPr indent="45720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Roboto Medium"/>
              <a:ea typeface="Roboto Medium"/>
              <a:cs typeface="Roboto Medium"/>
              <a:sym typeface="Roboto Medium"/>
            </a:endParaRPr>
          </a:p>
          <a:p>
            <a:pPr indent="45720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Motivation &amp; Summary Slide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br>
              <a:rPr b="0" i="0" lang="en-US" sz="24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  * Define the core message or hypothesis of your project.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 Describe the questions you asked, and _why_ you asked them</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 Describe whether you were able to answer these questions to your satisfaction, and briefly summarize your findings</a:t>
            </a:r>
            <a:endParaRPr b="0" i="0" sz="2400" u="none" cap="none" strike="noStrike">
              <a:solidFill>
                <a:srgbClr val="000000"/>
              </a:solidFill>
              <a:latin typeface="Arial"/>
              <a:ea typeface="Arial"/>
              <a:cs typeface="Arial"/>
              <a:sym typeface="Arial"/>
            </a:endParaRPr>
          </a:p>
          <a:p>
            <a:pPr indent="45720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424242"/>
                </a:solidFill>
                <a:latin typeface="Source Code Pro"/>
                <a:ea typeface="Source Code Pro"/>
                <a:cs typeface="Source Code Pro"/>
                <a:sym typeface="Source Code Pro"/>
              </a:rPr>
              <a:t>	</a:t>
            </a:r>
            <a:endParaRPr b="0" i="0" sz="1800" u="none" cap="none" strike="noStrike">
              <a:solidFill>
                <a:srgbClr val="424242"/>
              </a:solidFill>
              <a:latin typeface="Source Code Pro"/>
              <a:ea typeface="Source Code Pro"/>
              <a:cs typeface="Source Code Pro"/>
              <a:sym typeface="Source Code Pro"/>
            </a:endParaRPr>
          </a:p>
          <a:p>
            <a:pPr indent="457200" lvl="0" marL="914400" marR="0" rtl="0" algn="l">
              <a:lnSpc>
                <a:spcPct val="115000"/>
              </a:lnSpc>
              <a:spcBef>
                <a:spcPts val="1600"/>
              </a:spcBef>
              <a:spcAft>
                <a:spcPts val="0"/>
              </a:spcAft>
              <a:buClr>
                <a:srgbClr val="000000"/>
              </a:buClr>
              <a:buSzPts val="1800"/>
              <a:buFont typeface="Arial"/>
              <a:buNone/>
            </a:pPr>
            <a:br>
              <a:rPr b="0" i="0" lang="en-US" sz="1800" u="none" cap="none" strike="noStrike">
                <a:solidFill>
                  <a:srgbClr val="424242"/>
                </a:solidFill>
                <a:latin typeface="Source Code Pro"/>
                <a:ea typeface="Source Code Pro"/>
                <a:cs typeface="Source Code Pro"/>
                <a:sym typeface="Source Code Pro"/>
              </a:rPr>
            </a:br>
            <a:endParaRPr b="0" i="0" sz="1800" u="none" cap="none" strike="noStrike">
              <a:solidFill>
                <a:srgbClr val="424242"/>
              </a:solidFill>
              <a:latin typeface="Source Code Pro"/>
              <a:ea typeface="Source Code Pro"/>
              <a:cs typeface="Source Code Pro"/>
              <a:sym typeface="Source Code Pro"/>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424242"/>
              </a:solidFill>
              <a:latin typeface="Source Code Pro"/>
              <a:ea typeface="Source Code Pro"/>
              <a:cs typeface="Source Code Pro"/>
              <a:sym typeface="Source Code Pro"/>
            </a:endParaRPr>
          </a:p>
        </p:txBody>
      </p:sp>
      <p:grpSp>
        <p:nvGrpSpPr>
          <p:cNvPr id="129" name="Google Shape;129;p3"/>
          <p:cNvGrpSpPr/>
          <p:nvPr/>
        </p:nvGrpSpPr>
        <p:grpSpPr>
          <a:xfrm>
            <a:off x="953600" y="1066044"/>
            <a:ext cx="9936819" cy="718244"/>
            <a:chOff x="1493444" y="990490"/>
            <a:chExt cx="9936819" cy="718244"/>
          </a:xfrm>
        </p:grpSpPr>
        <p:grpSp>
          <p:nvGrpSpPr>
            <p:cNvPr id="130" name="Google Shape;130;p3"/>
            <p:cNvGrpSpPr/>
            <p:nvPr/>
          </p:nvGrpSpPr>
          <p:grpSpPr>
            <a:xfrm>
              <a:off x="1575701" y="1189912"/>
              <a:ext cx="9854562" cy="518822"/>
              <a:chOff x="5280435" y="1352512"/>
              <a:chExt cx="9854562" cy="518822"/>
            </a:xfrm>
          </p:grpSpPr>
          <p:cxnSp>
            <p:nvCxnSpPr>
              <p:cNvPr id="131" name="Google Shape;131;p3"/>
              <p:cNvCxnSpPr/>
              <p:nvPr/>
            </p:nvCxnSpPr>
            <p:spPr>
              <a:xfrm>
                <a:off x="5280435" y="1871334"/>
                <a:ext cx="9854562" cy="0"/>
              </a:xfrm>
              <a:prstGeom prst="straightConnector1">
                <a:avLst/>
              </a:prstGeom>
              <a:noFill/>
              <a:ln cap="flat" cmpd="sng" w="19050">
                <a:solidFill>
                  <a:srgbClr val="FF0000"/>
                </a:solidFill>
                <a:prstDash val="solid"/>
                <a:round/>
                <a:headEnd len="sm" w="sm" type="none"/>
                <a:tailEnd len="sm" w="sm" type="none"/>
              </a:ln>
            </p:spPr>
          </p:cxnSp>
          <p:sp>
            <p:nvSpPr>
              <p:cNvPr id="132" name="Google Shape;132;p3"/>
              <p:cNvSpPr txBox="1"/>
              <p:nvPr/>
            </p:nvSpPr>
            <p:spPr>
              <a:xfrm>
                <a:off x="5978942" y="1352512"/>
                <a:ext cx="54580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3636"/>
                    </a:solidFill>
                    <a:latin typeface="Calibri"/>
                    <a:ea typeface="Calibri"/>
                    <a:cs typeface="Calibri"/>
                    <a:sym typeface="Calibri"/>
                  </a:rPr>
                  <a:t>Why YouTube is important?</a:t>
                </a:r>
                <a:endParaRPr b="1" i="0" sz="2400" u="none" cap="none" strike="noStrike">
                  <a:solidFill>
                    <a:srgbClr val="363636"/>
                  </a:solidFill>
                  <a:latin typeface="Calibri"/>
                  <a:ea typeface="Calibri"/>
                  <a:cs typeface="Calibri"/>
                  <a:sym typeface="Calibri"/>
                </a:endParaRPr>
              </a:p>
            </p:txBody>
          </p:sp>
        </p:grpSp>
        <p:pic>
          <p:nvPicPr>
            <p:cNvPr descr="Shape&#10;&#10;Description automatically generated with low confidence" id="133" name="Google Shape;133;p3"/>
            <p:cNvPicPr preferRelativeResize="0"/>
            <p:nvPr/>
          </p:nvPicPr>
          <p:blipFill rotWithShape="1">
            <a:blip r:embed="rId4">
              <a:alphaModFix/>
            </a:blip>
            <a:srcRect b="0" l="0" r="0" t="0"/>
            <a:stretch/>
          </p:blipFill>
          <p:spPr>
            <a:xfrm>
              <a:off x="1493444" y="990490"/>
              <a:ext cx="646332" cy="646332"/>
            </a:xfrm>
            <a:prstGeom prst="rect">
              <a:avLst/>
            </a:prstGeom>
            <a:noFill/>
            <a:ln>
              <a:noFill/>
            </a:ln>
          </p:spPr>
        </p:pic>
      </p:grpSp>
      <p:grpSp>
        <p:nvGrpSpPr>
          <p:cNvPr id="134" name="Google Shape;134;p3"/>
          <p:cNvGrpSpPr/>
          <p:nvPr/>
        </p:nvGrpSpPr>
        <p:grpSpPr>
          <a:xfrm>
            <a:off x="4414676" y="2083946"/>
            <a:ext cx="6489961" cy="2799880"/>
            <a:chOff x="4723322" y="2183121"/>
            <a:chExt cx="6489961" cy="2799880"/>
          </a:xfrm>
        </p:grpSpPr>
        <p:sp>
          <p:nvSpPr>
            <p:cNvPr id="135" name="Google Shape;135;p3"/>
            <p:cNvSpPr txBox="1"/>
            <p:nvPr/>
          </p:nvSpPr>
          <p:spPr>
            <a:xfrm>
              <a:off x="5457373" y="2520788"/>
              <a:ext cx="5000263" cy="246221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363636"/>
                  </a:solidFill>
                  <a:latin typeface="Calibri"/>
                  <a:ea typeface="Calibri"/>
                  <a:cs typeface="Calibri"/>
                  <a:sym typeface="Calibri"/>
                </a:rPr>
                <a:t>As of 2020, there are </a:t>
              </a:r>
              <a:r>
                <a:rPr b="1" i="0" lang="en-US" sz="2200" u="none" cap="none" strike="noStrike">
                  <a:solidFill>
                    <a:srgbClr val="363636"/>
                  </a:solidFill>
                  <a:latin typeface="Calibri"/>
                  <a:ea typeface="Calibri"/>
                  <a:cs typeface="Calibri"/>
                  <a:sym typeface="Calibri"/>
                </a:rPr>
                <a:t>2+ billion </a:t>
              </a:r>
              <a:r>
                <a:rPr b="0" i="0" lang="en-US" sz="2200" u="none" cap="none" strike="noStrike">
                  <a:solidFill>
                    <a:srgbClr val="363636"/>
                  </a:solidFill>
                  <a:latin typeface="Calibri"/>
                  <a:ea typeface="Calibri"/>
                  <a:cs typeface="Calibri"/>
                  <a:sym typeface="Calibri"/>
                </a:rPr>
                <a:t>logged-in monthly users out there. The number of channels grew more than </a:t>
              </a:r>
              <a:r>
                <a:rPr b="1" i="0" lang="en-US" sz="2200" u="none" cap="none" strike="noStrike">
                  <a:solidFill>
                    <a:srgbClr val="363636"/>
                  </a:solidFill>
                  <a:latin typeface="Calibri"/>
                  <a:ea typeface="Calibri"/>
                  <a:cs typeface="Calibri"/>
                  <a:sym typeface="Calibri"/>
                </a:rPr>
                <a:t>23%</a:t>
              </a:r>
              <a:r>
                <a:rPr b="0" i="0" lang="en-US" sz="2200" u="none" cap="none" strike="noStrike">
                  <a:solidFill>
                    <a:srgbClr val="363636"/>
                  </a:solidFill>
                  <a:latin typeface="Calibri"/>
                  <a:ea typeface="Calibri"/>
                  <a:cs typeface="Calibri"/>
                  <a:sym typeface="Calibri"/>
                </a:rPr>
                <a:t>, and the number of channels that earn </a:t>
              </a:r>
              <a:r>
                <a:rPr b="1" i="0" lang="en-US" sz="2200" u="none" cap="none" strike="noStrike">
                  <a:solidFill>
                    <a:srgbClr val="363636"/>
                  </a:solidFill>
                  <a:latin typeface="Calibri"/>
                  <a:ea typeface="Calibri"/>
                  <a:cs typeface="Calibri"/>
                  <a:sym typeface="Calibri"/>
                </a:rPr>
                <a:t>$10K USD </a:t>
              </a:r>
              <a:r>
                <a:rPr b="0" i="0" lang="en-US" sz="2200" u="none" cap="none" strike="noStrike">
                  <a:solidFill>
                    <a:srgbClr val="363636"/>
                  </a:solidFill>
                  <a:latin typeface="Calibri"/>
                  <a:ea typeface="Calibri"/>
                  <a:cs typeface="Calibri"/>
                  <a:sym typeface="Calibri"/>
                </a:rPr>
                <a:t>per year or more grew by </a:t>
              </a:r>
              <a:r>
                <a:rPr b="1" i="0" lang="en-US" sz="2200" u="none" cap="none" strike="noStrike">
                  <a:solidFill>
                    <a:srgbClr val="363636"/>
                  </a:solidFill>
                  <a:latin typeface="Calibri"/>
                  <a:ea typeface="Calibri"/>
                  <a:cs typeface="Calibri"/>
                  <a:sym typeface="Calibri"/>
                </a:rPr>
                <a:t>50%</a:t>
              </a:r>
              <a:r>
                <a:rPr b="0" i="0" lang="en-US" sz="2200" u="none" cap="none" strike="noStrike">
                  <a:solidFill>
                    <a:srgbClr val="363636"/>
                  </a:solidFill>
                  <a:latin typeface="Calibri"/>
                  <a:ea typeface="Calibri"/>
                  <a:cs typeface="Calibri"/>
                  <a:sym typeface="Calibri"/>
                </a:rPr>
                <a:t>. </a:t>
              </a:r>
              <a:r>
                <a:rPr b="1" i="0" lang="en-US" sz="2200" u="none" cap="none" strike="noStrike">
                  <a:solidFill>
                    <a:srgbClr val="363636"/>
                  </a:solidFill>
                  <a:latin typeface="Calibri"/>
                  <a:ea typeface="Calibri"/>
                  <a:cs typeface="Calibri"/>
                  <a:sym typeface="Calibri"/>
                </a:rPr>
                <a:t>70% of viewers</a:t>
              </a:r>
              <a:r>
                <a:rPr b="0" i="0" lang="en-US" sz="2200" u="none" cap="none" strike="noStrike">
                  <a:solidFill>
                    <a:srgbClr val="363636"/>
                  </a:solidFill>
                  <a:latin typeface="Calibri"/>
                  <a:ea typeface="Calibri"/>
                  <a:cs typeface="Calibri"/>
                  <a:sym typeface="Calibri"/>
                </a:rPr>
                <a:t> bought from a brand after seeing it on YouTube. </a:t>
              </a:r>
              <a:endParaRPr b="0" i="0" sz="1400" u="none" cap="none" strike="noStrike">
                <a:solidFill>
                  <a:srgbClr val="000000"/>
                </a:solidFill>
                <a:latin typeface="Arial"/>
                <a:ea typeface="Arial"/>
                <a:cs typeface="Arial"/>
                <a:sym typeface="Arial"/>
              </a:endParaRPr>
            </a:p>
          </p:txBody>
        </p:sp>
        <p:pic>
          <p:nvPicPr>
            <p:cNvPr descr="Quotes with solid fill" id="136" name="Google Shape;136;p3"/>
            <p:cNvPicPr preferRelativeResize="0"/>
            <p:nvPr/>
          </p:nvPicPr>
          <p:blipFill rotWithShape="1">
            <a:blip r:embed="rId5">
              <a:alphaModFix/>
            </a:blip>
            <a:srcRect b="0" l="0" r="35249" t="48755"/>
            <a:stretch/>
          </p:blipFill>
          <p:spPr>
            <a:xfrm>
              <a:off x="4723322" y="2321504"/>
              <a:ext cx="734051" cy="468579"/>
            </a:xfrm>
            <a:prstGeom prst="rect">
              <a:avLst/>
            </a:prstGeom>
            <a:noFill/>
            <a:ln>
              <a:noFill/>
            </a:ln>
          </p:spPr>
        </p:pic>
        <p:pic>
          <p:nvPicPr>
            <p:cNvPr descr="Quotes with solid fill" id="137" name="Google Shape;137;p3"/>
            <p:cNvPicPr preferRelativeResize="0"/>
            <p:nvPr/>
          </p:nvPicPr>
          <p:blipFill rotWithShape="1">
            <a:blip r:embed="rId5">
              <a:alphaModFix/>
            </a:blip>
            <a:srcRect b="49892" l="40164" r="0" t="0"/>
            <a:stretch/>
          </p:blipFill>
          <p:spPr>
            <a:xfrm>
              <a:off x="10534948" y="2183121"/>
              <a:ext cx="678335" cy="458180"/>
            </a:xfrm>
            <a:prstGeom prst="rect">
              <a:avLst/>
            </a:prstGeom>
            <a:noFill/>
            <a:ln>
              <a:noFill/>
            </a:ln>
          </p:spPr>
        </p:pic>
      </p:grpSp>
      <p:sp>
        <p:nvSpPr>
          <p:cNvPr id="138" name="Google Shape;138;p3"/>
          <p:cNvSpPr txBox="1"/>
          <p:nvPr/>
        </p:nvSpPr>
        <p:spPr>
          <a:xfrm>
            <a:off x="2345041" y="5361701"/>
            <a:ext cx="81584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63636"/>
                </a:solidFill>
                <a:latin typeface="Calibri"/>
                <a:ea typeface="Calibri"/>
                <a:cs typeface="Calibri"/>
                <a:sym typeface="Calibri"/>
              </a:rPr>
              <a:t>YouTube is the second most visited website in the world! </a:t>
            </a:r>
            <a:endParaRPr b="0" i="0" sz="2400" u="none" cap="none" strike="noStrike">
              <a:solidFill>
                <a:srgbClr val="363636"/>
              </a:solidFill>
              <a:latin typeface="Calibri"/>
              <a:ea typeface="Calibri"/>
              <a:cs typeface="Calibri"/>
              <a:sym typeface="Calibri"/>
            </a:endParaRPr>
          </a:p>
        </p:txBody>
      </p:sp>
      <p:pic>
        <p:nvPicPr>
          <p:cNvPr descr="Text&#10;&#10;Description automatically generated with medium confidence" id="139" name="Google Shape;139;p3"/>
          <p:cNvPicPr preferRelativeResize="0"/>
          <p:nvPr/>
        </p:nvPicPr>
        <p:blipFill rotWithShape="1">
          <a:blip r:embed="rId6">
            <a:alphaModFix/>
          </a:blip>
          <a:srcRect b="30225" l="20293" r="14714" t="25272"/>
          <a:stretch/>
        </p:blipFill>
        <p:spPr>
          <a:xfrm>
            <a:off x="1734364" y="2533506"/>
            <a:ext cx="2775785" cy="19007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4"/>
          <p:cNvSpPr/>
          <p:nvPr/>
        </p:nvSpPr>
        <p:spPr>
          <a:xfrm>
            <a:off x="476553" y="413302"/>
            <a:ext cx="11238894" cy="5896279"/>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400" u="none" cap="none" strike="noStrike">
              <a:solidFill>
                <a:srgbClr val="000000"/>
              </a:solidFill>
              <a:latin typeface="Arial"/>
              <a:ea typeface="Arial"/>
              <a:cs typeface="Arial"/>
              <a:sym typeface="Arial"/>
            </a:endParaRPr>
          </a:p>
        </p:txBody>
      </p:sp>
      <p:grpSp>
        <p:nvGrpSpPr>
          <p:cNvPr id="145" name="Google Shape;145;p4"/>
          <p:cNvGrpSpPr/>
          <p:nvPr/>
        </p:nvGrpSpPr>
        <p:grpSpPr>
          <a:xfrm>
            <a:off x="10229961" y="273145"/>
            <a:ext cx="1406643" cy="85725"/>
            <a:chOff x="395287" y="272775"/>
            <a:chExt cx="1406643" cy="85725"/>
          </a:xfrm>
        </p:grpSpPr>
        <p:sp>
          <p:nvSpPr>
            <p:cNvPr id="146" name="Google Shape;146;p4"/>
            <p:cNvSpPr/>
            <p:nvPr/>
          </p:nvSpPr>
          <p:spPr>
            <a:xfrm>
              <a:off x="395287" y="272775"/>
              <a:ext cx="85725" cy="85725"/>
            </a:xfrm>
            <a:prstGeom prst="ellipse">
              <a:avLst/>
            </a:prstGeom>
            <a:solidFill>
              <a:schemeClr val="lt1">
                <a:alpha val="8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47" name="Google Shape;147;p4"/>
            <p:cNvSpPr/>
            <p:nvPr/>
          </p:nvSpPr>
          <p:spPr>
            <a:xfrm>
              <a:off x="725516"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48" name="Google Shape;148;p4"/>
            <p:cNvSpPr/>
            <p:nvPr/>
          </p:nvSpPr>
          <p:spPr>
            <a:xfrm>
              <a:off x="1055745"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49" name="Google Shape;149;p4"/>
            <p:cNvSpPr/>
            <p:nvPr/>
          </p:nvSpPr>
          <p:spPr>
            <a:xfrm>
              <a:off x="1385974"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50" name="Google Shape;150;p4"/>
            <p:cNvSpPr/>
            <p:nvPr/>
          </p:nvSpPr>
          <p:spPr>
            <a:xfrm>
              <a:off x="1716205" y="272775"/>
              <a:ext cx="85725" cy="85725"/>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151" name="Google Shape;151;p4"/>
          <p:cNvGrpSpPr/>
          <p:nvPr/>
        </p:nvGrpSpPr>
        <p:grpSpPr>
          <a:xfrm>
            <a:off x="201653" y="276931"/>
            <a:ext cx="3554240" cy="646331"/>
            <a:chOff x="102105" y="682717"/>
            <a:chExt cx="2057209" cy="646331"/>
          </a:xfrm>
        </p:grpSpPr>
        <p:sp>
          <p:nvSpPr>
            <p:cNvPr id="152" name="Google Shape;152;p4"/>
            <p:cNvSpPr/>
            <p:nvPr/>
          </p:nvSpPr>
          <p:spPr>
            <a:xfrm>
              <a:off x="102105" y="682717"/>
              <a:ext cx="2057209" cy="646331"/>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153" name="Google Shape;153;p4"/>
            <p:cNvSpPr/>
            <p:nvPr/>
          </p:nvSpPr>
          <p:spPr>
            <a:xfrm>
              <a:off x="631492" y="728883"/>
              <a:ext cx="1433311"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Roboto"/>
                  <a:ea typeface="Roboto"/>
                  <a:cs typeface="Roboto"/>
                  <a:sym typeface="Roboto"/>
                </a:rPr>
                <a:t>Introduction</a:t>
              </a:r>
              <a:endParaRPr b="0" i="0" sz="1400" u="none" cap="none" strike="noStrike">
                <a:solidFill>
                  <a:srgbClr val="000000"/>
                </a:solidFill>
                <a:latin typeface="Roboto"/>
                <a:ea typeface="Roboto"/>
                <a:cs typeface="Roboto"/>
                <a:sym typeface="Roboto"/>
              </a:endParaRPr>
            </a:p>
          </p:txBody>
        </p:sp>
      </p:grpSp>
      <p:pic>
        <p:nvPicPr>
          <p:cNvPr descr="Text&#10;&#10;Description automatically generated with medium confidence" id="154" name="Google Shape;154;p4"/>
          <p:cNvPicPr preferRelativeResize="0"/>
          <p:nvPr/>
        </p:nvPicPr>
        <p:blipFill rotWithShape="1">
          <a:blip r:embed="rId3">
            <a:alphaModFix/>
          </a:blip>
          <a:srcRect b="0" l="0" r="65989" t="0"/>
          <a:stretch/>
        </p:blipFill>
        <p:spPr>
          <a:xfrm>
            <a:off x="392380" y="411305"/>
            <a:ext cx="561220" cy="369930"/>
          </a:xfrm>
          <a:prstGeom prst="rect">
            <a:avLst/>
          </a:prstGeom>
          <a:noFill/>
          <a:ln>
            <a:noFill/>
          </a:ln>
        </p:spPr>
      </p:pic>
      <p:grpSp>
        <p:nvGrpSpPr>
          <p:cNvPr id="155" name="Google Shape;155;p4"/>
          <p:cNvGrpSpPr/>
          <p:nvPr/>
        </p:nvGrpSpPr>
        <p:grpSpPr>
          <a:xfrm>
            <a:off x="1011079" y="1053479"/>
            <a:ext cx="9879340" cy="730809"/>
            <a:chOff x="1011079" y="1053479"/>
            <a:chExt cx="9879340" cy="730809"/>
          </a:xfrm>
        </p:grpSpPr>
        <p:grpSp>
          <p:nvGrpSpPr>
            <p:cNvPr id="156" name="Google Shape;156;p4"/>
            <p:cNvGrpSpPr/>
            <p:nvPr/>
          </p:nvGrpSpPr>
          <p:grpSpPr>
            <a:xfrm>
              <a:off x="1035857" y="1245146"/>
              <a:ext cx="9854562" cy="539142"/>
              <a:chOff x="5280435" y="1332192"/>
              <a:chExt cx="9854562" cy="539142"/>
            </a:xfrm>
          </p:grpSpPr>
          <p:cxnSp>
            <p:nvCxnSpPr>
              <p:cNvPr id="157" name="Google Shape;157;p4"/>
              <p:cNvCxnSpPr/>
              <p:nvPr/>
            </p:nvCxnSpPr>
            <p:spPr>
              <a:xfrm>
                <a:off x="5280435" y="1871334"/>
                <a:ext cx="9854562" cy="0"/>
              </a:xfrm>
              <a:prstGeom prst="straightConnector1">
                <a:avLst/>
              </a:prstGeom>
              <a:noFill/>
              <a:ln cap="flat" cmpd="sng" w="19050">
                <a:solidFill>
                  <a:srgbClr val="FF0000"/>
                </a:solidFill>
                <a:prstDash val="solid"/>
                <a:round/>
                <a:headEnd len="sm" w="sm" type="none"/>
                <a:tailEnd len="sm" w="sm" type="none"/>
              </a:ln>
            </p:spPr>
          </p:cxnSp>
          <p:sp>
            <p:nvSpPr>
              <p:cNvPr id="158" name="Google Shape;158;p4"/>
              <p:cNvSpPr txBox="1"/>
              <p:nvPr/>
            </p:nvSpPr>
            <p:spPr>
              <a:xfrm>
                <a:off x="5978942" y="1332192"/>
                <a:ext cx="54580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3636"/>
                    </a:solidFill>
                    <a:latin typeface="Calibri"/>
                    <a:ea typeface="Calibri"/>
                    <a:cs typeface="Calibri"/>
                    <a:sym typeface="Calibri"/>
                  </a:rPr>
                  <a:t>10 Crucial YouTube Ranking Factors</a:t>
                </a:r>
                <a:endParaRPr b="1" i="0" sz="2400" u="none" cap="none" strike="noStrike">
                  <a:solidFill>
                    <a:srgbClr val="363636"/>
                  </a:solidFill>
                  <a:latin typeface="Calibri"/>
                  <a:ea typeface="Calibri"/>
                  <a:cs typeface="Calibri"/>
                  <a:sym typeface="Calibri"/>
                </a:endParaRPr>
              </a:p>
            </p:txBody>
          </p:sp>
        </p:grpSp>
        <p:pic>
          <p:nvPicPr>
            <p:cNvPr descr="Shape&#10;&#10;Description automatically generated with low confidence" id="159" name="Google Shape;159;p4"/>
            <p:cNvPicPr preferRelativeResize="0"/>
            <p:nvPr/>
          </p:nvPicPr>
          <p:blipFill rotWithShape="1">
            <a:blip r:embed="rId4">
              <a:alphaModFix/>
            </a:blip>
            <a:srcRect b="0" l="0" r="0" t="0"/>
            <a:stretch/>
          </p:blipFill>
          <p:spPr>
            <a:xfrm>
              <a:off x="1011079" y="1053479"/>
              <a:ext cx="665333" cy="665333"/>
            </a:xfrm>
            <a:prstGeom prst="rect">
              <a:avLst/>
            </a:prstGeom>
            <a:noFill/>
            <a:ln>
              <a:noFill/>
            </a:ln>
          </p:spPr>
        </p:pic>
      </p:grpSp>
      <p:grpSp>
        <p:nvGrpSpPr>
          <p:cNvPr id="160" name="Google Shape;160;p4"/>
          <p:cNvGrpSpPr/>
          <p:nvPr/>
        </p:nvGrpSpPr>
        <p:grpSpPr>
          <a:xfrm>
            <a:off x="1676412" y="2028695"/>
            <a:ext cx="3197425" cy="3192020"/>
            <a:chOff x="953600" y="2035895"/>
            <a:chExt cx="4515982" cy="3975005"/>
          </a:xfrm>
        </p:grpSpPr>
        <p:pic>
          <p:nvPicPr>
            <p:cNvPr id="161" name="Google Shape;161;p4"/>
            <p:cNvPicPr preferRelativeResize="0"/>
            <p:nvPr/>
          </p:nvPicPr>
          <p:blipFill rotWithShape="1">
            <a:blip r:embed="rId5">
              <a:alphaModFix/>
            </a:blip>
            <a:srcRect b="0" l="0" r="0" t="0"/>
            <a:stretch/>
          </p:blipFill>
          <p:spPr>
            <a:xfrm>
              <a:off x="953600" y="2035895"/>
              <a:ext cx="4515982" cy="3975005"/>
            </a:xfrm>
            <a:prstGeom prst="rect">
              <a:avLst/>
            </a:prstGeom>
            <a:noFill/>
            <a:ln>
              <a:noFill/>
            </a:ln>
          </p:spPr>
        </p:pic>
        <p:sp>
          <p:nvSpPr>
            <p:cNvPr id="162" name="Google Shape;162;p4"/>
            <p:cNvSpPr/>
            <p:nvPr/>
          </p:nvSpPr>
          <p:spPr>
            <a:xfrm>
              <a:off x="1517973" y="5666194"/>
              <a:ext cx="356547" cy="13832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p4"/>
            <p:cNvSpPr/>
            <p:nvPr/>
          </p:nvSpPr>
          <p:spPr>
            <a:xfrm>
              <a:off x="2643193" y="5666194"/>
              <a:ext cx="356547" cy="13832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4"/>
            <p:cNvSpPr/>
            <p:nvPr/>
          </p:nvSpPr>
          <p:spPr>
            <a:xfrm>
              <a:off x="4131633" y="5664242"/>
              <a:ext cx="356547" cy="13832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5" name="Google Shape;165;p4"/>
          <p:cNvSpPr txBox="1"/>
          <p:nvPr/>
        </p:nvSpPr>
        <p:spPr>
          <a:xfrm>
            <a:off x="6265933" y="2106742"/>
            <a:ext cx="3980577" cy="34778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Channel Keywords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Video Title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Video Description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Video Tags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Video Quality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User Experience Metrics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Watch Time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View Count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Thumbnails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363636"/>
                </a:solidFill>
                <a:latin typeface="Calibri"/>
                <a:ea typeface="Calibri"/>
                <a:cs typeface="Calibri"/>
                <a:sym typeface="Calibri"/>
              </a:rPr>
              <a:t>Closed Captions &amp; Subtitles</a:t>
            </a:r>
            <a:endParaRPr b="0" i="0" sz="1400" u="none" cap="none" strike="noStrike">
              <a:solidFill>
                <a:srgbClr val="000000"/>
              </a:solidFill>
              <a:latin typeface="Arial"/>
              <a:ea typeface="Arial"/>
              <a:cs typeface="Arial"/>
              <a:sym typeface="Arial"/>
            </a:endParaRPr>
          </a:p>
        </p:txBody>
      </p:sp>
      <p:sp>
        <p:nvSpPr>
          <p:cNvPr id="166" name="Google Shape;166;p4"/>
          <p:cNvSpPr txBox="1"/>
          <p:nvPr/>
        </p:nvSpPr>
        <p:spPr>
          <a:xfrm>
            <a:off x="2798977" y="5310920"/>
            <a:ext cx="276000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(www.searchenginepeople.com)</a:t>
            </a:r>
            <a:endParaRPr/>
          </a:p>
        </p:txBody>
      </p:sp>
      <p:cxnSp>
        <p:nvCxnSpPr>
          <p:cNvPr id="167" name="Google Shape;167;p4"/>
          <p:cNvCxnSpPr/>
          <p:nvPr/>
        </p:nvCxnSpPr>
        <p:spPr>
          <a:xfrm>
            <a:off x="5824824" y="2045617"/>
            <a:ext cx="0" cy="3404666"/>
          </a:xfrm>
          <a:prstGeom prst="straightConnector1">
            <a:avLst/>
          </a:prstGeom>
          <a:noFill/>
          <a:ln cap="flat" cmpd="sng" w="28575">
            <a:solidFill>
              <a:srgbClr val="FF0000"/>
            </a:solidFill>
            <a:prstDash val="dash"/>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d94a28c5a3_1_0"/>
          <p:cNvSpPr/>
          <p:nvPr/>
        </p:nvSpPr>
        <p:spPr>
          <a:xfrm>
            <a:off x="476553" y="40503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400" u="none" cap="none" strike="noStrike">
              <a:solidFill>
                <a:srgbClr val="000000"/>
              </a:solidFill>
              <a:latin typeface="Arial"/>
              <a:ea typeface="Arial"/>
              <a:cs typeface="Arial"/>
              <a:sym typeface="Arial"/>
            </a:endParaRPr>
          </a:p>
        </p:txBody>
      </p:sp>
      <p:grpSp>
        <p:nvGrpSpPr>
          <p:cNvPr id="173" name="Google Shape;173;gd94a28c5a3_1_0"/>
          <p:cNvGrpSpPr/>
          <p:nvPr/>
        </p:nvGrpSpPr>
        <p:grpSpPr>
          <a:xfrm>
            <a:off x="10229961" y="273145"/>
            <a:ext cx="1406718" cy="85800"/>
            <a:chOff x="395287" y="272775"/>
            <a:chExt cx="1406718" cy="85800"/>
          </a:xfrm>
        </p:grpSpPr>
        <p:sp>
          <p:nvSpPr>
            <p:cNvPr id="174" name="Google Shape;174;gd94a28c5a3_1_0"/>
            <p:cNvSpPr/>
            <p:nvPr/>
          </p:nvSpPr>
          <p:spPr>
            <a:xfrm>
              <a:off x="395287" y="272775"/>
              <a:ext cx="85800" cy="85800"/>
            </a:xfrm>
            <a:prstGeom prst="ellipse">
              <a:avLst/>
            </a:prstGeom>
            <a:solidFill>
              <a:schemeClr val="lt1">
                <a:alpha val="8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5" name="Google Shape;175;gd94a28c5a3_1_0"/>
            <p:cNvSpPr/>
            <p:nvPr/>
          </p:nvSpPr>
          <p:spPr>
            <a:xfrm>
              <a:off x="725516" y="272775"/>
              <a:ext cx="85800" cy="85800"/>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6" name="Google Shape;176;gd94a28c5a3_1_0"/>
            <p:cNvSpPr/>
            <p:nvPr/>
          </p:nvSpPr>
          <p:spPr>
            <a:xfrm>
              <a:off x="1055745" y="272775"/>
              <a:ext cx="85800" cy="85800"/>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7" name="Google Shape;177;gd94a28c5a3_1_0"/>
            <p:cNvSpPr/>
            <p:nvPr/>
          </p:nvSpPr>
          <p:spPr>
            <a:xfrm>
              <a:off x="1385974" y="272775"/>
              <a:ext cx="85800" cy="85800"/>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78" name="Google Shape;178;gd94a28c5a3_1_0"/>
            <p:cNvSpPr/>
            <p:nvPr/>
          </p:nvSpPr>
          <p:spPr>
            <a:xfrm>
              <a:off x="1716205" y="272775"/>
              <a:ext cx="85800" cy="85800"/>
            </a:xfrm>
            <a:prstGeom prst="ellipse">
              <a:avLst/>
            </a:prstGeom>
            <a:solidFill>
              <a:srgbClr val="0C0C0C">
                <a:alpha val="8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179" name="Google Shape;179;gd94a28c5a3_1_0"/>
          <p:cNvGrpSpPr/>
          <p:nvPr/>
        </p:nvGrpSpPr>
        <p:grpSpPr>
          <a:xfrm>
            <a:off x="201652" y="276925"/>
            <a:ext cx="4311818" cy="646200"/>
            <a:chOff x="102105" y="682717"/>
            <a:chExt cx="2090578" cy="646200"/>
          </a:xfrm>
        </p:grpSpPr>
        <p:sp>
          <p:nvSpPr>
            <p:cNvPr id="180" name="Google Shape;180;gd94a28c5a3_1_0"/>
            <p:cNvSpPr/>
            <p:nvPr/>
          </p:nvSpPr>
          <p:spPr>
            <a:xfrm>
              <a:off x="102105" y="682717"/>
              <a:ext cx="2057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181" name="Google Shape;181;gd94a28c5a3_1_0"/>
            <p:cNvSpPr/>
            <p:nvPr/>
          </p:nvSpPr>
          <p:spPr>
            <a:xfrm>
              <a:off x="396583" y="728892"/>
              <a:ext cx="17961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Roboto"/>
                  <a:ea typeface="Roboto"/>
                  <a:cs typeface="Roboto"/>
                  <a:sym typeface="Roboto"/>
                </a:rPr>
                <a:t>Question to answer</a:t>
              </a:r>
              <a:endParaRPr b="0" i="0" sz="1400" u="none" cap="none" strike="noStrike">
                <a:solidFill>
                  <a:srgbClr val="000000"/>
                </a:solidFill>
                <a:latin typeface="Roboto"/>
                <a:ea typeface="Roboto"/>
                <a:cs typeface="Roboto"/>
                <a:sym typeface="Roboto"/>
              </a:endParaRPr>
            </a:p>
          </p:txBody>
        </p:sp>
      </p:grpSp>
      <p:pic>
        <p:nvPicPr>
          <p:cNvPr descr="Text&#10;&#10;Description automatically generated with medium confidence" id="182" name="Google Shape;182;gd94a28c5a3_1_0"/>
          <p:cNvPicPr preferRelativeResize="0"/>
          <p:nvPr/>
        </p:nvPicPr>
        <p:blipFill rotWithShape="1">
          <a:blip r:embed="rId3">
            <a:alphaModFix/>
          </a:blip>
          <a:srcRect b="0" l="0" r="65988" t="0"/>
          <a:stretch/>
        </p:blipFill>
        <p:spPr>
          <a:xfrm>
            <a:off x="239980" y="411305"/>
            <a:ext cx="561219" cy="369930"/>
          </a:xfrm>
          <a:prstGeom prst="rect">
            <a:avLst/>
          </a:prstGeom>
          <a:noFill/>
          <a:ln>
            <a:noFill/>
          </a:ln>
        </p:spPr>
      </p:pic>
      <p:sp>
        <p:nvSpPr>
          <p:cNvPr id="183" name="Google Shape;183;gd94a28c5a3_1_0"/>
          <p:cNvSpPr/>
          <p:nvPr/>
        </p:nvSpPr>
        <p:spPr>
          <a:xfrm>
            <a:off x="1200448" y="2741992"/>
            <a:ext cx="9529640" cy="2775273"/>
          </a:xfrm>
          <a:custGeom>
            <a:rect b="b" l="l" r="r" t="t"/>
            <a:pathLst>
              <a:path extrusionOk="0" h="2775273" w="9529640">
                <a:moveTo>
                  <a:pt x="0" y="462555"/>
                </a:moveTo>
                <a:cubicBezTo>
                  <a:pt x="-10793" y="205787"/>
                  <a:pt x="225543" y="-7383"/>
                  <a:pt x="462555" y="0"/>
                </a:cubicBezTo>
                <a:cubicBezTo>
                  <a:pt x="3119612" y="58639"/>
                  <a:pt x="5376173" y="71797"/>
                  <a:pt x="9067085" y="0"/>
                </a:cubicBezTo>
                <a:cubicBezTo>
                  <a:pt x="9322593" y="19979"/>
                  <a:pt x="9539464" y="230899"/>
                  <a:pt x="9529640" y="462555"/>
                </a:cubicBezTo>
                <a:cubicBezTo>
                  <a:pt x="9589606" y="771062"/>
                  <a:pt x="9659356" y="1404669"/>
                  <a:pt x="9529640" y="2312718"/>
                </a:cubicBezTo>
                <a:cubicBezTo>
                  <a:pt x="9531696" y="2563980"/>
                  <a:pt x="9314484" y="2781308"/>
                  <a:pt x="9067085" y="2775273"/>
                </a:cubicBezTo>
                <a:cubicBezTo>
                  <a:pt x="5897252" y="2693112"/>
                  <a:pt x="3168718" y="2729144"/>
                  <a:pt x="462555" y="2775273"/>
                </a:cubicBezTo>
                <a:cubicBezTo>
                  <a:pt x="248208" y="2763246"/>
                  <a:pt x="28000" y="2594942"/>
                  <a:pt x="0" y="2312718"/>
                </a:cubicBezTo>
                <a:cubicBezTo>
                  <a:pt x="50366" y="1553209"/>
                  <a:pt x="-20418" y="961171"/>
                  <a:pt x="0" y="462555"/>
                </a:cubicBezTo>
                <a:close/>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gd94a28c5a3_1_0"/>
          <p:cNvSpPr txBox="1"/>
          <p:nvPr/>
        </p:nvSpPr>
        <p:spPr>
          <a:xfrm>
            <a:off x="1635393" y="3289402"/>
            <a:ext cx="8924700" cy="17856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200"/>
              <a:buFont typeface="Courier New"/>
              <a:buChar char="o"/>
            </a:pPr>
            <a:r>
              <a:rPr b="0" i="0" lang="en-US" sz="2200" u="none" cap="none" strike="noStrike">
                <a:solidFill>
                  <a:srgbClr val="363636"/>
                </a:solidFill>
                <a:latin typeface="Calibri"/>
                <a:ea typeface="Calibri"/>
                <a:cs typeface="Calibri"/>
                <a:sym typeface="Calibri"/>
              </a:rPr>
              <a:t>Identify hot topics and key variables that contribute to a video’s success.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rgbClr val="363636"/>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200"/>
              <a:buFont typeface="Courier New"/>
              <a:buChar char="o"/>
            </a:pPr>
            <a:r>
              <a:rPr b="0" i="0" lang="en-US" sz="2200" u="none" cap="none" strike="noStrike">
                <a:solidFill>
                  <a:srgbClr val="363636"/>
                </a:solidFill>
                <a:latin typeface="Calibri"/>
                <a:ea typeface="Calibri"/>
                <a:cs typeface="Calibri"/>
                <a:sym typeface="Calibri"/>
              </a:rPr>
              <a:t>Analyze trending video data over the previous two years to discover possible variations between variables across separate English-speaking countries/ regions. </a:t>
            </a:r>
            <a:endParaRPr b="0" i="0" sz="2200" u="none" cap="none" strike="noStrike">
              <a:solidFill>
                <a:srgbClr val="363636"/>
              </a:solidFill>
              <a:latin typeface="Arial"/>
              <a:ea typeface="Arial"/>
              <a:cs typeface="Arial"/>
              <a:sym typeface="Arial"/>
            </a:endParaRPr>
          </a:p>
        </p:txBody>
      </p:sp>
      <p:grpSp>
        <p:nvGrpSpPr>
          <p:cNvPr id="185" name="Google Shape;185;gd94a28c5a3_1_0"/>
          <p:cNvGrpSpPr/>
          <p:nvPr/>
        </p:nvGrpSpPr>
        <p:grpSpPr>
          <a:xfrm>
            <a:off x="1657978" y="2375383"/>
            <a:ext cx="2368159" cy="726696"/>
            <a:chOff x="5036348" y="1728075"/>
            <a:chExt cx="2475600" cy="726696"/>
          </a:xfrm>
        </p:grpSpPr>
        <p:sp>
          <p:nvSpPr>
            <p:cNvPr id="186" name="Google Shape;186;gd94a28c5a3_1_0"/>
            <p:cNvSpPr txBox="1"/>
            <p:nvPr/>
          </p:nvSpPr>
          <p:spPr>
            <a:xfrm>
              <a:off x="5036348" y="1901559"/>
              <a:ext cx="2475600" cy="461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1" i="0" lang="en-US" sz="2400" u="none" cap="none" strike="noStrike">
                  <a:solidFill>
                    <a:srgbClr val="363636"/>
                  </a:solidFill>
                  <a:latin typeface="Calibri"/>
                  <a:ea typeface="Calibri"/>
                  <a:cs typeface="Calibri"/>
                  <a:sym typeface="Calibri"/>
                </a:rPr>
                <a:t>Objective</a:t>
              </a:r>
              <a:endParaRPr b="1" i="0" sz="2400" u="none" cap="none" strike="noStrike">
                <a:solidFill>
                  <a:srgbClr val="363636"/>
                </a:solidFill>
                <a:latin typeface="Calibri"/>
                <a:ea typeface="Calibri"/>
                <a:cs typeface="Calibri"/>
                <a:sym typeface="Calibri"/>
              </a:endParaRPr>
            </a:p>
          </p:txBody>
        </p:sp>
        <p:pic>
          <p:nvPicPr>
            <p:cNvPr descr="Bullseye with solid fill" id="187" name="Google Shape;187;gd94a28c5a3_1_0"/>
            <p:cNvPicPr preferRelativeResize="0"/>
            <p:nvPr/>
          </p:nvPicPr>
          <p:blipFill rotWithShape="1">
            <a:blip r:embed="rId4">
              <a:alphaModFix/>
            </a:blip>
            <a:srcRect b="0" l="0" r="0" t="0"/>
            <a:stretch/>
          </p:blipFill>
          <p:spPr>
            <a:xfrm>
              <a:off x="5369303" y="1728075"/>
              <a:ext cx="726696" cy="726696"/>
            </a:xfrm>
            <a:prstGeom prst="rect">
              <a:avLst/>
            </a:prstGeom>
            <a:noFill/>
            <a:ln>
              <a:noFill/>
            </a:ln>
          </p:spPr>
        </p:pic>
      </p:grpSp>
      <p:sp>
        <p:nvSpPr>
          <p:cNvPr id="188" name="Google Shape;188;gd94a28c5a3_1_0"/>
          <p:cNvSpPr txBox="1"/>
          <p:nvPr/>
        </p:nvSpPr>
        <p:spPr>
          <a:xfrm>
            <a:off x="776292" y="1707637"/>
            <a:ext cx="9744300" cy="554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363636"/>
                </a:solidFill>
                <a:latin typeface="Calibri"/>
                <a:ea typeface="Calibri"/>
                <a:cs typeface="Calibri"/>
                <a:sym typeface="Calibri"/>
              </a:rPr>
              <a:t>What factors lead YouTube videos to a trending video?  </a:t>
            </a:r>
            <a:endParaRPr b="1" i="0" sz="3000" u="none" cap="none" strike="noStrike">
              <a:solidFill>
                <a:srgbClr val="363636"/>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d94a28c5a3_1_95"/>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194" name="Google Shape;194;gd94a28c5a3_1_95"/>
          <p:cNvGrpSpPr/>
          <p:nvPr/>
        </p:nvGrpSpPr>
        <p:grpSpPr>
          <a:xfrm>
            <a:off x="10229961" y="273145"/>
            <a:ext cx="1406718" cy="85800"/>
            <a:chOff x="395287" y="272775"/>
            <a:chExt cx="1406718" cy="85800"/>
          </a:xfrm>
        </p:grpSpPr>
        <p:sp>
          <p:nvSpPr>
            <p:cNvPr id="195" name="Google Shape;195;gd94a28c5a3_1_95"/>
            <p:cNvSpPr/>
            <p:nvPr/>
          </p:nvSpPr>
          <p:spPr>
            <a:xfrm>
              <a:off x="395287"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6" name="Google Shape;196;gd94a28c5a3_1_95"/>
            <p:cNvSpPr/>
            <p:nvPr/>
          </p:nvSpPr>
          <p:spPr>
            <a:xfrm>
              <a:off x="725516"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7" name="Google Shape;197;gd94a28c5a3_1_95"/>
            <p:cNvSpPr/>
            <p:nvPr/>
          </p:nvSpPr>
          <p:spPr>
            <a:xfrm>
              <a:off x="105574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8" name="Google Shape;198;gd94a28c5a3_1_95"/>
            <p:cNvSpPr/>
            <p:nvPr/>
          </p:nvSpPr>
          <p:spPr>
            <a:xfrm>
              <a:off x="1385974"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9" name="Google Shape;199;gd94a28c5a3_1_95"/>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200" name="Google Shape;200;gd94a28c5a3_1_95"/>
          <p:cNvGrpSpPr/>
          <p:nvPr/>
        </p:nvGrpSpPr>
        <p:grpSpPr>
          <a:xfrm>
            <a:off x="201650" y="276925"/>
            <a:ext cx="5924033" cy="646200"/>
            <a:chOff x="102104" y="682717"/>
            <a:chExt cx="1872501" cy="646200"/>
          </a:xfrm>
        </p:grpSpPr>
        <p:sp>
          <p:nvSpPr>
            <p:cNvPr id="201" name="Google Shape;201;gd94a28c5a3_1_95"/>
            <p:cNvSpPr/>
            <p:nvPr/>
          </p:nvSpPr>
          <p:spPr>
            <a:xfrm>
              <a:off x="102104" y="682717"/>
              <a:ext cx="17628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202" name="Google Shape;202;gd94a28c5a3_1_95"/>
            <p:cNvSpPr/>
            <p:nvPr/>
          </p:nvSpPr>
          <p:spPr>
            <a:xfrm>
              <a:off x="357305" y="725004"/>
              <a:ext cx="16173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2F2F2"/>
                  </a:solidFill>
                  <a:latin typeface="Roboto"/>
                  <a:ea typeface="Roboto"/>
                  <a:cs typeface="Roboto"/>
                  <a:sym typeface="Roboto"/>
                </a:rPr>
                <a:t>Project/Dataset Summary</a:t>
              </a:r>
              <a:endParaRPr b="0" i="0" sz="1400" u="none" cap="none" strike="noStrike">
                <a:solidFill>
                  <a:srgbClr val="000000"/>
                </a:solidFill>
                <a:latin typeface="Roboto"/>
                <a:ea typeface="Roboto"/>
                <a:cs typeface="Roboto"/>
                <a:sym typeface="Roboto"/>
              </a:endParaRPr>
            </a:p>
          </p:txBody>
        </p:sp>
      </p:grpSp>
      <p:pic>
        <p:nvPicPr>
          <p:cNvPr descr="Text&#10;&#10;Description automatically generated with medium confidence" id="203" name="Google Shape;203;gd94a28c5a3_1_95"/>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204" name="Google Shape;204;gd94a28c5a3_1_95"/>
          <p:cNvSpPr txBox="1"/>
          <p:nvPr/>
        </p:nvSpPr>
        <p:spPr>
          <a:xfrm>
            <a:off x="991307" y="4172403"/>
            <a:ext cx="6878490" cy="2635800"/>
          </a:xfrm>
          <a:prstGeom prst="rect">
            <a:avLst/>
          </a:prstGeom>
          <a:noFill/>
          <a:ln>
            <a:noFill/>
          </a:ln>
        </p:spPr>
        <p:txBody>
          <a:bodyPr anchorCtr="0" anchor="t" bIns="91425" lIns="91425" spcFirstLastPara="1" rIns="91425" wrap="square" tIns="91425">
            <a:noAutofit/>
          </a:bodyPr>
          <a:lstStyle/>
          <a:p>
            <a:pPr indent="-342900" lvl="0" marL="419100" marR="0" rtl="0" algn="l">
              <a:lnSpc>
                <a:spcPct val="100000"/>
              </a:lnSpc>
              <a:spcBef>
                <a:spcPts val="0"/>
              </a:spcBef>
              <a:spcAft>
                <a:spcPts val="0"/>
              </a:spcAft>
              <a:buClr>
                <a:schemeClr val="dk1"/>
              </a:buClr>
              <a:buSzPts val="2400"/>
              <a:buFont typeface="Arial"/>
              <a:buChar char="•"/>
            </a:pPr>
            <a:r>
              <a:rPr b="0" i="0" lang="en-US" sz="2200" u="none" cap="none" strike="noStrike">
                <a:solidFill>
                  <a:schemeClr val="dk1"/>
                </a:solidFill>
                <a:latin typeface="Calibri"/>
                <a:ea typeface="Calibri"/>
                <a:cs typeface="Calibri"/>
                <a:sym typeface="Calibri"/>
              </a:rPr>
              <a:t>Title length, tag length, published time, and category show similar trends across the three countries</a:t>
            </a:r>
            <a:endParaRPr/>
          </a:p>
          <a:p>
            <a:pPr indent="0" lvl="0" marL="76200" marR="0" rtl="0" algn="l">
              <a:lnSpc>
                <a:spcPct val="100000"/>
              </a:lnSpc>
              <a:spcBef>
                <a:spcPts val="0"/>
              </a:spcBef>
              <a:spcAft>
                <a:spcPts val="0"/>
              </a:spcAft>
              <a:buNone/>
            </a:pPr>
            <a:r>
              <a:t/>
            </a:r>
            <a:endParaRPr b="0" i="0" sz="2200" u="none" cap="none" strike="noStrike">
              <a:solidFill>
                <a:srgbClr val="424242"/>
              </a:solidFill>
              <a:latin typeface="Calibri"/>
              <a:ea typeface="Calibri"/>
              <a:cs typeface="Calibri"/>
              <a:sym typeface="Calibri"/>
            </a:endParaRPr>
          </a:p>
          <a:p>
            <a:pPr indent="-342900" lvl="0" marL="419100" marR="0" rtl="0" algn="l">
              <a:lnSpc>
                <a:spcPct val="100000"/>
              </a:lnSpc>
              <a:spcBef>
                <a:spcPts val="0"/>
              </a:spcBef>
              <a:spcAft>
                <a:spcPts val="0"/>
              </a:spcAft>
              <a:buClr>
                <a:srgbClr val="000000"/>
              </a:buClr>
              <a:buSzPts val="2400"/>
              <a:buFont typeface="Arial"/>
              <a:buChar char="•"/>
            </a:pPr>
            <a:r>
              <a:rPr b="0" i="0" lang="en-US" sz="2200" u="none" cap="none" strike="noStrike">
                <a:solidFill>
                  <a:srgbClr val="424242"/>
                </a:solidFill>
                <a:latin typeface="Calibri"/>
                <a:ea typeface="Calibri"/>
                <a:cs typeface="Calibri"/>
                <a:sym typeface="Calibri"/>
              </a:rPr>
              <a:t>The variables might have the similar trend for the trending videos among those three English speaking countries</a:t>
            </a:r>
            <a:endParaRPr b="0" i="0" sz="2200" u="none" cap="none" strike="noStrike">
              <a:solidFill>
                <a:srgbClr val="424242"/>
              </a:solidFill>
              <a:latin typeface="Calibri"/>
              <a:ea typeface="Calibri"/>
              <a:cs typeface="Calibri"/>
              <a:sym typeface="Calibri"/>
            </a:endParaRPr>
          </a:p>
          <a:p>
            <a:pPr indent="0" lvl="0" marL="0" marR="0" rtl="0" algn="l">
              <a:lnSpc>
                <a:spcPct val="115000"/>
              </a:lnSpc>
              <a:spcBef>
                <a:spcPts val="1600"/>
              </a:spcBef>
              <a:spcAft>
                <a:spcPts val="1600"/>
              </a:spcAft>
              <a:buClr>
                <a:srgbClr val="000000"/>
              </a:buClr>
              <a:buSzPts val="2400"/>
              <a:buFont typeface="Arial"/>
              <a:buNone/>
            </a:pPr>
            <a:r>
              <a:t/>
            </a:r>
            <a:endParaRPr b="0" i="0" sz="2200" u="none" cap="none" strike="noStrike">
              <a:solidFill>
                <a:srgbClr val="424242"/>
              </a:solidFill>
              <a:latin typeface="Roboto Black"/>
              <a:ea typeface="Roboto Black"/>
              <a:cs typeface="Roboto Black"/>
              <a:sym typeface="Roboto Black"/>
            </a:endParaRPr>
          </a:p>
        </p:txBody>
      </p:sp>
      <p:sp>
        <p:nvSpPr>
          <p:cNvPr id="205" name="Google Shape;205;gd94a28c5a3_1_95"/>
          <p:cNvSpPr txBox="1"/>
          <p:nvPr/>
        </p:nvSpPr>
        <p:spPr>
          <a:xfrm>
            <a:off x="4284971" y="2480430"/>
            <a:ext cx="7021477" cy="861744"/>
          </a:xfrm>
          <a:prstGeom prst="rect">
            <a:avLst/>
          </a:prstGeom>
          <a:noFill/>
          <a:ln>
            <a:noFill/>
          </a:ln>
        </p:spPr>
        <p:txBody>
          <a:bodyPr anchorCtr="0" anchor="t" bIns="91425" lIns="91425" spcFirstLastPara="1" rIns="91425" wrap="square" tIns="91425">
            <a:spAutoFit/>
          </a:bodyPr>
          <a:lstStyle/>
          <a:p>
            <a:pPr indent="-342900" lvl="0" marL="381000" marR="0" rtl="0" algn="l">
              <a:lnSpc>
                <a:spcPct val="100000"/>
              </a:lnSpc>
              <a:spcBef>
                <a:spcPts val="0"/>
              </a:spcBef>
              <a:spcAft>
                <a:spcPts val="0"/>
              </a:spcAft>
              <a:buClr>
                <a:schemeClr val="dk1"/>
              </a:buClr>
              <a:buSzPts val="3000"/>
              <a:buFont typeface="Arial"/>
              <a:buChar char="•"/>
            </a:pPr>
            <a:r>
              <a:rPr b="0" i="0" lang="en-US" sz="2200" u="none" cap="none" strike="noStrike">
                <a:solidFill>
                  <a:schemeClr val="dk1"/>
                </a:solidFill>
                <a:latin typeface="Calibri"/>
                <a:ea typeface="Calibri"/>
                <a:cs typeface="Calibri"/>
                <a:sym typeface="Calibri"/>
              </a:rPr>
              <a:t>There are key differences in trending video metrics among the three English speaking regions</a:t>
            </a:r>
            <a:endParaRPr b="0" i="0" sz="2200" u="none" cap="none" strike="noStrike">
              <a:solidFill>
                <a:srgbClr val="000000"/>
              </a:solidFill>
              <a:latin typeface="Malgun Gothic"/>
              <a:ea typeface="Malgun Gothic"/>
              <a:cs typeface="Malgun Gothic"/>
              <a:sym typeface="Malgun Gothic"/>
            </a:endParaRPr>
          </a:p>
        </p:txBody>
      </p:sp>
      <p:pic>
        <p:nvPicPr>
          <p:cNvPr descr="What Are Hypothesis Tests and Why Should We Care? - Coronavirus Edition |  Gemba Academy" id="206" name="Google Shape;206;gd94a28c5a3_1_95"/>
          <p:cNvPicPr preferRelativeResize="0"/>
          <p:nvPr/>
        </p:nvPicPr>
        <p:blipFill rotWithShape="1">
          <a:blip r:embed="rId4">
            <a:alphaModFix/>
          </a:blip>
          <a:srcRect b="18475" l="2289" r="2704" t="21558"/>
          <a:stretch/>
        </p:blipFill>
        <p:spPr>
          <a:xfrm>
            <a:off x="1009030" y="2235097"/>
            <a:ext cx="3356987" cy="1409975"/>
          </a:xfrm>
          <a:prstGeom prst="rect">
            <a:avLst/>
          </a:prstGeom>
          <a:noFill/>
          <a:ln>
            <a:noFill/>
          </a:ln>
        </p:spPr>
      </p:pic>
      <p:grpSp>
        <p:nvGrpSpPr>
          <p:cNvPr id="207" name="Google Shape;207;gd94a28c5a3_1_95"/>
          <p:cNvGrpSpPr/>
          <p:nvPr/>
        </p:nvGrpSpPr>
        <p:grpSpPr>
          <a:xfrm>
            <a:off x="1011079" y="1053479"/>
            <a:ext cx="9879340" cy="730809"/>
            <a:chOff x="1011079" y="1053479"/>
            <a:chExt cx="9879340" cy="730809"/>
          </a:xfrm>
        </p:grpSpPr>
        <p:grpSp>
          <p:nvGrpSpPr>
            <p:cNvPr id="208" name="Google Shape;208;gd94a28c5a3_1_95"/>
            <p:cNvGrpSpPr/>
            <p:nvPr/>
          </p:nvGrpSpPr>
          <p:grpSpPr>
            <a:xfrm>
              <a:off x="1035857" y="1245146"/>
              <a:ext cx="9854562" cy="539142"/>
              <a:chOff x="5280435" y="1332192"/>
              <a:chExt cx="9854562" cy="539142"/>
            </a:xfrm>
          </p:grpSpPr>
          <p:cxnSp>
            <p:nvCxnSpPr>
              <p:cNvPr id="209" name="Google Shape;209;gd94a28c5a3_1_95"/>
              <p:cNvCxnSpPr/>
              <p:nvPr/>
            </p:nvCxnSpPr>
            <p:spPr>
              <a:xfrm>
                <a:off x="5280435" y="1871334"/>
                <a:ext cx="9854562" cy="0"/>
              </a:xfrm>
              <a:prstGeom prst="straightConnector1">
                <a:avLst/>
              </a:prstGeom>
              <a:noFill/>
              <a:ln cap="flat" cmpd="sng" w="19050">
                <a:solidFill>
                  <a:srgbClr val="FF0000"/>
                </a:solidFill>
                <a:prstDash val="solid"/>
                <a:round/>
                <a:headEnd len="sm" w="sm" type="none"/>
                <a:tailEnd len="sm" w="sm" type="none"/>
              </a:ln>
            </p:spPr>
          </p:cxnSp>
          <p:sp>
            <p:nvSpPr>
              <p:cNvPr id="210" name="Google Shape;210;gd94a28c5a3_1_95"/>
              <p:cNvSpPr txBox="1"/>
              <p:nvPr/>
            </p:nvSpPr>
            <p:spPr>
              <a:xfrm>
                <a:off x="5978942" y="1332192"/>
                <a:ext cx="54580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63636"/>
                    </a:solidFill>
                    <a:latin typeface="Calibri"/>
                    <a:ea typeface="Calibri"/>
                    <a:cs typeface="Calibri"/>
                    <a:sym typeface="Calibri"/>
                  </a:rPr>
                  <a:t>Hypothesis and Findings</a:t>
                </a:r>
                <a:endParaRPr b="1" i="0" sz="2400" u="none" cap="none" strike="noStrike">
                  <a:solidFill>
                    <a:srgbClr val="363636"/>
                  </a:solidFill>
                  <a:latin typeface="Calibri"/>
                  <a:ea typeface="Calibri"/>
                  <a:cs typeface="Calibri"/>
                  <a:sym typeface="Calibri"/>
                </a:endParaRPr>
              </a:p>
            </p:txBody>
          </p:sp>
        </p:grpSp>
        <p:pic>
          <p:nvPicPr>
            <p:cNvPr descr="Shape&#10;&#10;Description automatically generated with low confidence" id="211" name="Google Shape;211;gd94a28c5a3_1_95"/>
            <p:cNvPicPr preferRelativeResize="0"/>
            <p:nvPr/>
          </p:nvPicPr>
          <p:blipFill rotWithShape="1">
            <a:blip r:embed="rId5">
              <a:alphaModFix/>
            </a:blip>
            <a:srcRect b="0" l="0" r="0" t="0"/>
            <a:stretch/>
          </p:blipFill>
          <p:spPr>
            <a:xfrm>
              <a:off x="1011079" y="1053479"/>
              <a:ext cx="665333" cy="665333"/>
            </a:xfrm>
            <a:prstGeom prst="rect">
              <a:avLst/>
            </a:prstGeom>
            <a:noFill/>
            <a:ln>
              <a:noFill/>
            </a:ln>
          </p:spPr>
        </p:pic>
      </p:grpSp>
      <p:pic>
        <p:nvPicPr>
          <p:cNvPr id="212" name="Google Shape;212;gd94a28c5a3_1_95"/>
          <p:cNvPicPr preferRelativeResize="0"/>
          <p:nvPr/>
        </p:nvPicPr>
        <p:blipFill rotWithShape="1">
          <a:blip r:embed="rId6">
            <a:alphaModFix amt="70000"/>
          </a:blip>
          <a:srcRect b="637" l="20834" r="18665" t="1130"/>
          <a:stretch/>
        </p:blipFill>
        <p:spPr>
          <a:xfrm>
            <a:off x="7760517" y="3702365"/>
            <a:ext cx="3443828" cy="2744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8"/>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218" name="Google Shape;218;p8"/>
          <p:cNvGrpSpPr/>
          <p:nvPr/>
        </p:nvGrpSpPr>
        <p:grpSpPr>
          <a:xfrm>
            <a:off x="10229961" y="273145"/>
            <a:ext cx="1406718" cy="85800"/>
            <a:chOff x="395287" y="272775"/>
            <a:chExt cx="1406718" cy="85800"/>
          </a:xfrm>
        </p:grpSpPr>
        <p:sp>
          <p:nvSpPr>
            <p:cNvPr id="219" name="Google Shape;219;p8"/>
            <p:cNvSpPr/>
            <p:nvPr/>
          </p:nvSpPr>
          <p:spPr>
            <a:xfrm>
              <a:off x="395287"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20" name="Google Shape;220;p8"/>
            <p:cNvSpPr/>
            <p:nvPr/>
          </p:nvSpPr>
          <p:spPr>
            <a:xfrm>
              <a:off x="725516" y="272775"/>
              <a:ext cx="85800" cy="85800"/>
            </a:xfrm>
            <a:prstGeom prst="ellipse">
              <a:avLst/>
            </a:prstGeom>
            <a:solidFill>
              <a:srgbClr val="FFFFFF">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21" name="Google Shape;221;p8"/>
            <p:cNvSpPr/>
            <p:nvPr/>
          </p:nvSpPr>
          <p:spPr>
            <a:xfrm>
              <a:off x="105574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22" name="Google Shape;222;p8"/>
            <p:cNvSpPr/>
            <p:nvPr/>
          </p:nvSpPr>
          <p:spPr>
            <a:xfrm>
              <a:off x="1385974"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23" name="Google Shape;223;p8"/>
            <p:cNvSpPr/>
            <p:nvPr/>
          </p:nvSpPr>
          <p:spPr>
            <a:xfrm>
              <a:off x="1716205" y="272775"/>
              <a:ext cx="85800" cy="85800"/>
            </a:xfrm>
            <a:prstGeom prst="ellipse">
              <a:avLst/>
            </a:prstGeom>
            <a:solidFill>
              <a:srgbClr val="0C0C0C">
                <a:alpha val="8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224" name="Google Shape;224;p8"/>
          <p:cNvGrpSpPr/>
          <p:nvPr/>
        </p:nvGrpSpPr>
        <p:grpSpPr>
          <a:xfrm>
            <a:off x="201652" y="276925"/>
            <a:ext cx="4515100" cy="646200"/>
            <a:chOff x="102105" y="682717"/>
            <a:chExt cx="1709100" cy="646200"/>
          </a:xfrm>
        </p:grpSpPr>
        <p:sp>
          <p:nvSpPr>
            <p:cNvPr id="225" name="Google Shape;225;p8"/>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226" name="Google Shape;226;p8"/>
            <p:cNvSpPr/>
            <p:nvPr/>
          </p:nvSpPr>
          <p:spPr>
            <a:xfrm>
              <a:off x="435702" y="714742"/>
              <a:ext cx="12795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200" u="none" cap="none" strike="noStrike">
                  <a:solidFill>
                    <a:srgbClr val="FFFFFF"/>
                  </a:solidFill>
                  <a:latin typeface="Calibri"/>
                  <a:ea typeface="Calibri"/>
                  <a:cs typeface="Calibri"/>
                  <a:sym typeface="Calibri"/>
                </a:rPr>
                <a:t>Dataset Summary</a:t>
              </a:r>
              <a:endParaRPr b="0" i="0" sz="32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227" name="Google Shape;227;p8"/>
          <p:cNvPicPr preferRelativeResize="0"/>
          <p:nvPr/>
        </p:nvPicPr>
        <p:blipFill rotWithShape="1">
          <a:blip r:embed="rId3">
            <a:alphaModFix/>
          </a:blip>
          <a:srcRect b="0" l="0" r="65988" t="0"/>
          <a:stretch/>
        </p:blipFill>
        <p:spPr>
          <a:xfrm>
            <a:off x="392380" y="411305"/>
            <a:ext cx="561219" cy="369930"/>
          </a:xfrm>
          <a:prstGeom prst="rect">
            <a:avLst/>
          </a:prstGeom>
          <a:noFill/>
          <a:ln>
            <a:noFill/>
          </a:ln>
        </p:spPr>
      </p:pic>
      <p:sp>
        <p:nvSpPr>
          <p:cNvPr id="228" name="Google Shape;228;p8"/>
          <p:cNvSpPr txBox="1"/>
          <p:nvPr/>
        </p:nvSpPr>
        <p:spPr>
          <a:xfrm>
            <a:off x="1648082" y="1284217"/>
            <a:ext cx="201387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Dataset used</a:t>
            </a:r>
            <a:endParaRPr b="1" i="0" sz="2400" u="none" cap="none" strike="noStrike">
              <a:solidFill>
                <a:schemeClr val="dk1"/>
              </a:solidFill>
              <a:latin typeface="Calibri"/>
              <a:ea typeface="Calibri"/>
              <a:cs typeface="Calibri"/>
              <a:sym typeface="Calibri"/>
            </a:endParaRPr>
          </a:p>
        </p:txBody>
      </p:sp>
      <p:sp>
        <p:nvSpPr>
          <p:cNvPr id="229" name="Google Shape;229;p8"/>
          <p:cNvSpPr txBox="1"/>
          <p:nvPr/>
        </p:nvSpPr>
        <p:spPr>
          <a:xfrm>
            <a:off x="1082948" y="1843353"/>
            <a:ext cx="10069620" cy="113636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200"/>
              <a:buFont typeface="Arial"/>
              <a:buNone/>
            </a:pPr>
            <a:r>
              <a:rPr b="1" i="0" lang="en-US" sz="2200" u="none" cap="none" strike="noStrike">
                <a:solidFill>
                  <a:srgbClr val="363636"/>
                </a:solidFill>
                <a:latin typeface="Calibri"/>
                <a:ea typeface="Calibri"/>
                <a:cs typeface="Calibri"/>
                <a:sym typeface="Calibri"/>
              </a:rPr>
              <a:t>YouTube Trending Video Dataset (updated daily)</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200"/>
              <a:buFont typeface="Arial"/>
              <a:buNone/>
            </a:pPr>
            <a:r>
              <a:rPr b="1" i="0" lang="en-US" sz="2200" u="sng" cap="none" strike="noStrike">
                <a:solidFill>
                  <a:srgbClr val="363636"/>
                </a:solidFill>
                <a:latin typeface="Calibri"/>
                <a:ea typeface="Calibri"/>
                <a:cs typeface="Calibri"/>
                <a:sym typeface="Calibri"/>
                <a:hlinkClick r:id="rId4">
                  <a:extLst>
                    <a:ext uri="{A12FA001-AC4F-418D-AE19-62706E023703}">
                      <ahyp:hlinkClr val="tx"/>
                    </a:ext>
                  </a:extLst>
                </a:hlinkClick>
              </a:rPr>
              <a:t>https://www.kaggle.com/rsrishav/youtube-trending-video-dataset</a:t>
            </a:r>
            <a:endParaRPr b="1" i="0" sz="2200" u="none" cap="none" strike="noStrike">
              <a:solidFill>
                <a:srgbClr val="363636"/>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200"/>
              <a:buFont typeface="Arial"/>
              <a:buNone/>
            </a:pPr>
            <a:r>
              <a:t/>
            </a:r>
            <a:endParaRPr b="1" i="0" sz="2200" u="none" cap="none" strike="noStrike">
              <a:solidFill>
                <a:srgbClr val="363636"/>
              </a:solidFill>
              <a:latin typeface="Calibri"/>
              <a:ea typeface="Calibri"/>
              <a:cs typeface="Calibri"/>
              <a:sym typeface="Calibri"/>
            </a:endParaRPr>
          </a:p>
        </p:txBody>
      </p:sp>
      <p:cxnSp>
        <p:nvCxnSpPr>
          <p:cNvPr id="230" name="Google Shape;230;p8"/>
          <p:cNvCxnSpPr/>
          <p:nvPr/>
        </p:nvCxnSpPr>
        <p:spPr>
          <a:xfrm>
            <a:off x="1035857" y="1784288"/>
            <a:ext cx="9854562" cy="0"/>
          </a:xfrm>
          <a:prstGeom prst="straightConnector1">
            <a:avLst/>
          </a:prstGeom>
          <a:noFill/>
          <a:ln cap="flat" cmpd="sng" w="19050">
            <a:solidFill>
              <a:srgbClr val="FF0000"/>
            </a:solidFill>
            <a:prstDash val="solid"/>
            <a:round/>
            <a:headEnd len="sm" w="sm" type="none"/>
            <a:tailEnd len="sm" w="sm" type="none"/>
          </a:ln>
        </p:spPr>
      </p:cxnSp>
      <p:pic>
        <p:nvPicPr>
          <p:cNvPr descr="Shape&#10;&#10;Description automatically generated with low confidence" id="231" name="Google Shape;231;p8"/>
          <p:cNvPicPr preferRelativeResize="0"/>
          <p:nvPr/>
        </p:nvPicPr>
        <p:blipFill rotWithShape="1">
          <a:blip r:embed="rId5">
            <a:alphaModFix/>
          </a:blip>
          <a:srcRect b="0" l="0" r="0" t="0"/>
          <a:stretch/>
        </p:blipFill>
        <p:spPr>
          <a:xfrm>
            <a:off x="1163972" y="1186705"/>
            <a:ext cx="484110" cy="484110"/>
          </a:xfrm>
          <a:prstGeom prst="rect">
            <a:avLst/>
          </a:prstGeom>
          <a:noFill/>
          <a:ln>
            <a:noFill/>
          </a:ln>
        </p:spPr>
      </p:pic>
      <p:sp>
        <p:nvSpPr>
          <p:cNvPr id="232" name="Google Shape;232;p8"/>
          <p:cNvSpPr txBox="1"/>
          <p:nvPr/>
        </p:nvSpPr>
        <p:spPr>
          <a:xfrm>
            <a:off x="921235" y="4143367"/>
            <a:ext cx="5249892" cy="2071208"/>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200" u="none" cap="none" strike="noStrike">
                <a:solidFill>
                  <a:srgbClr val="363636"/>
                </a:solidFill>
                <a:latin typeface="Calibri"/>
                <a:ea typeface="Calibri"/>
                <a:cs typeface="Calibri"/>
                <a:sym typeface="Calibri"/>
              </a:rPr>
              <a:t>3 countries selected (US, GB, CA)</a:t>
            </a:r>
            <a:endParaRPr b="0" i="0" sz="14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Roboto"/>
              <a:buChar char="●"/>
            </a:pPr>
            <a:r>
              <a:rPr b="0" i="0" lang="en-US" sz="2200" u="none" cap="none" strike="noStrike">
                <a:solidFill>
                  <a:srgbClr val="363636"/>
                </a:solidFill>
                <a:latin typeface="Calibri"/>
                <a:ea typeface="Calibri"/>
                <a:cs typeface="Calibri"/>
                <a:sym typeface="Calibri"/>
              </a:rPr>
              <a:t>200 trending videos a day over 1.5 years</a:t>
            </a:r>
            <a:endParaRPr b="0" i="0" sz="14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Roboto"/>
              <a:buChar char="●"/>
            </a:pPr>
            <a:r>
              <a:rPr b="0" i="0" lang="en-US" sz="2200" u="none" cap="none" strike="noStrike">
                <a:solidFill>
                  <a:srgbClr val="363636"/>
                </a:solidFill>
                <a:latin typeface="Calibri"/>
                <a:ea typeface="Calibri"/>
                <a:cs typeface="Calibri"/>
                <a:sym typeface="Calibri"/>
              </a:rPr>
              <a:t>Over 100k videos per country </a:t>
            </a:r>
            <a:endParaRPr b="0" i="0" sz="14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Roboto"/>
              <a:buChar char="●"/>
            </a:pPr>
            <a:r>
              <a:rPr b="0" i="0" lang="en-US" sz="2200" u="none" cap="none" strike="noStrike">
                <a:solidFill>
                  <a:srgbClr val="363636"/>
                </a:solidFill>
                <a:latin typeface="Calibri"/>
                <a:ea typeface="Calibri"/>
                <a:cs typeface="Calibri"/>
                <a:sym typeface="Calibri"/>
              </a:rPr>
              <a:t>11 variables included </a:t>
            </a:r>
            <a:endParaRPr b="0" i="0" sz="2200" u="none" cap="none" strike="noStrike">
              <a:solidFill>
                <a:srgbClr val="363636"/>
              </a:solidFill>
              <a:latin typeface="Calibri"/>
              <a:ea typeface="Calibri"/>
              <a:cs typeface="Calibri"/>
              <a:sym typeface="Calibri"/>
            </a:endParaRPr>
          </a:p>
        </p:txBody>
      </p:sp>
      <p:cxnSp>
        <p:nvCxnSpPr>
          <p:cNvPr id="233" name="Google Shape;233;p8"/>
          <p:cNvCxnSpPr/>
          <p:nvPr/>
        </p:nvCxnSpPr>
        <p:spPr>
          <a:xfrm>
            <a:off x="6286737" y="3999604"/>
            <a:ext cx="0" cy="2313840"/>
          </a:xfrm>
          <a:prstGeom prst="straightConnector1">
            <a:avLst/>
          </a:prstGeom>
          <a:noFill/>
          <a:ln cap="flat" cmpd="sng" w="28575">
            <a:solidFill>
              <a:srgbClr val="FF0000"/>
            </a:solidFill>
            <a:prstDash val="dash"/>
            <a:round/>
            <a:headEnd len="sm" w="sm" type="none"/>
            <a:tailEnd len="sm" w="sm" type="none"/>
          </a:ln>
        </p:spPr>
      </p:cxnSp>
      <p:cxnSp>
        <p:nvCxnSpPr>
          <p:cNvPr id="234" name="Google Shape;234;p8"/>
          <p:cNvCxnSpPr/>
          <p:nvPr/>
        </p:nvCxnSpPr>
        <p:spPr>
          <a:xfrm>
            <a:off x="1082948" y="3973831"/>
            <a:ext cx="4926466" cy="0"/>
          </a:xfrm>
          <a:prstGeom prst="straightConnector1">
            <a:avLst/>
          </a:prstGeom>
          <a:noFill/>
          <a:ln cap="flat" cmpd="sng" w="19050">
            <a:solidFill>
              <a:srgbClr val="FF0000"/>
            </a:solidFill>
            <a:prstDash val="solid"/>
            <a:round/>
            <a:headEnd len="sm" w="sm" type="none"/>
            <a:tailEnd len="sm" w="sm" type="none"/>
          </a:ln>
        </p:spPr>
      </p:cxnSp>
      <p:grpSp>
        <p:nvGrpSpPr>
          <p:cNvPr id="235" name="Google Shape;235;p8"/>
          <p:cNvGrpSpPr/>
          <p:nvPr/>
        </p:nvGrpSpPr>
        <p:grpSpPr>
          <a:xfrm>
            <a:off x="1034018" y="3391414"/>
            <a:ext cx="2512163" cy="551707"/>
            <a:chOff x="1034018" y="3391414"/>
            <a:chExt cx="2512163" cy="551707"/>
          </a:xfrm>
        </p:grpSpPr>
        <p:sp>
          <p:nvSpPr>
            <p:cNvPr id="236" name="Google Shape;236;p8"/>
            <p:cNvSpPr txBox="1"/>
            <p:nvPr/>
          </p:nvSpPr>
          <p:spPr>
            <a:xfrm>
              <a:off x="1532305" y="3481497"/>
              <a:ext cx="201387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Key Features</a:t>
              </a:r>
              <a:endParaRPr b="1" i="0" sz="2400" u="none" cap="none" strike="noStrike">
                <a:solidFill>
                  <a:schemeClr val="dk1"/>
                </a:solidFill>
                <a:latin typeface="Calibri"/>
                <a:ea typeface="Calibri"/>
                <a:cs typeface="Calibri"/>
                <a:sym typeface="Calibri"/>
              </a:endParaRPr>
            </a:p>
          </p:txBody>
        </p:sp>
        <p:pic>
          <p:nvPicPr>
            <p:cNvPr descr="Shape&#10;&#10;Description automatically generated with low confidence" id="237" name="Google Shape;237;p8"/>
            <p:cNvPicPr preferRelativeResize="0"/>
            <p:nvPr/>
          </p:nvPicPr>
          <p:blipFill rotWithShape="1">
            <a:blip r:embed="rId6">
              <a:alphaModFix/>
            </a:blip>
            <a:srcRect b="0" l="0" r="0" t="0"/>
            <a:stretch/>
          </p:blipFill>
          <p:spPr>
            <a:xfrm>
              <a:off x="1034018" y="3391414"/>
              <a:ext cx="495536" cy="495536"/>
            </a:xfrm>
            <a:prstGeom prst="rect">
              <a:avLst/>
            </a:prstGeom>
            <a:noFill/>
            <a:ln>
              <a:noFill/>
            </a:ln>
          </p:spPr>
        </p:pic>
      </p:grpSp>
      <p:grpSp>
        <p:nvGrpSpPr>
          <p:cNvPr id="238" name="Google Shape;238;p8"/>
          <p:cNvGrpSpPr/>
          <p:nvPr/>
        </p:nvGrpSpPr>
        <p:grpSpPr>
          <a:xfrm>
            <a:off x="6543388" y="3461158"/>
            <a:ext cx="4432831" cy="512673"/>
            <a:chOff x="6543388" y="3461158"/>
            <a:chExt cx="4432831" cy="512673"/>
          </a:xfrm>
        </p:grpSpPr>
        <p:pic>
          <p:nvPicPr>
            <p:cNvPr descr="Shape&#10;&#10;Description automatically generated with low confidence" id="239" name="Google Shape;239;p8"/>
            <p:cNvPicPr preferRelativeResize="0"/>
            <p:nvPr/>
          </p:nvPicPr>
          <p:blipFill rotWithShape="1">
            <a:blip r:embed="rId7">
              <a:alphaModFix/>
            </a:blip>
            <a:srcRect b="0" l="0" r="0" t="0"/>
            <a:stretch/>
          </p:blipFill>
          <p:spPr>
            <a:xfrm>
              <a:off x="6605010" y="3461158"/>
              <a:ext cx="512673" cy="512673"/>
            </a:xfrm>
            <a:prstGeom prst="rect">
              <a:avLst/>
            </a:prstGeom>
            <a:noFill/>
            <a:ln>
              <a:noFill/>
            </a:ln>
          </p:spPr>
        </p:pic>
        <p:cxnSp>
          <p:nvCxnSpPr>
            <p:cNvPr id="240" name="Google Shape;240;p8"/>
            <p:cNvCxnSpPr/>
            <p:nvPr/>
          </p:nvCxnSpPr>
          <p:spPr>
            <a:xfrm flipH="1" rot="10800000">
              <a:off x="6543388" y="3960140"/>
              <a:ext cx="4432831" cy="6131"/>
            </a:xfrm>
            <a:prstGeom prst="straightConnector1">
              <a:avLst/>
            </a:prstGeom>
            <a:noFill/>
            <a:ln cap="flat" cmpd="sng" w="19050">
              <a:solidFill>
                <a:srgbClr val="FF0000"/>
              </a:solidFill>
              <a:prstDash val="solid"/>
              <a:round/>
              <a:headEnd len="sm" w="sm" type="none"/>
              <a:tailEnd len="sm" w="sm" type="none"/>
            </a:ln>
          </p:spPr>
        </p:cxnSp>
        <p:sp>
          <p:nvSpPr>
            <p:cNvPr id="241" name="Google Shape;241;p8"/>
            <p:cNvSpPr txBox="1"/>
            <p:nvPr/>
          </p:nvSpPr>
          <p:spPr>
            <a:xfrm>
              <a:off x="7117683" y="3498516"/>
              <a:ext cx="201387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Metadata</a:t>
              </a:r>
              <a:endParaRPr b="1" i="0" sz="2400" u="none" cap="none" strike="noStrike">
                <a:solidFill>
                  <a:schemeClr val="dk1"/>
                </a:solidFill>
                <a:latin typeface="Calibri"/>
                <a:ea typeface="Calibri"/>
                <a:cs typeface="Calibri"/>
                <a:sym typeface="Calibri"/>
              </a:endParaRPr>
            </a:p>
          </p:txBody>
        </p:sp>
      </p:grpSp>
      <p:pic>
        <p:nvPicPr>
          <p:cNvPr id="242" name="Google Shape;242;p8"/>
          <p:cNvPicPr preferRelativeResize="0"/>
          <p:nvPr/>
        </p:nvPicPr>
        <p:blipFill rotWithShape="1">
          <a:blip r:embed="rId8">
            <a:alphaModFix/>
          </a:blip>
          <a:srcRect b="0" l="0" r="0" t="0"/>
          <a:stretch/>
        </p:blipFill>
        <p:spPr>
          <a:xfrm>
            <a:off x="7338351" y="4061114"/>
            <a:ext cx="3264739" cy="22464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d94a28c5a3_2_0"/>
          <p:cNvSpPr/>
          <p:nvPr/>
        </p:nvSpPr>
        <p:spPr>
          <a:xfrm>
            <a:off x="470517" y="550416"/>
            <a:ext cx="11238900" cy="58962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algun Gothic"/>
                <a:ea typeface="Malgun Gothic"/>
                <a:cs typeface="Malgun Gothic"/>
                <a:sym typeface="Malgun Gothic"/>
              </a:rPr>
              <a:t>x</a:t>
            </a:r>
            <a:endParaRPr b="0" i="0" sz="1800" u="none" cap="none" strike="noStrike">
              <a:solidFill>
                <a:schemeClr val="lt1"/>
              </a:solidFill>
              <a:latin typeface="Malgun Gothic"/>
              <a:ea typeface="Malgun Gothic"/>
              <a:cs typeface="Malgun Gothic"/>
              <a:sym typeface="Malgun Gothic"/>
            </a:endParaRPr>
          </a:p>
        </p:txBody>
      </p:sp>
      <p:grpSp>
        <p:nvGrpSpPr>
          <p:cNvPr id="248" name="Google Shape;248;gd94a28c5a3_2_0"/>
          <p:cNvGrpSpPr/>
          <p:nvPr/>
        </p:nvGrpSpPr>
        <p:grpSpPr>
          <a:xfrm>
            <a:off x="10229961" y="273145"/>
            <a:ext cx="1406718" cy="85800"/>
            <a:chOff x="395287" y="272775"/>
            <a:chExt cx="1406718" cy="85800"/>
          </a:xfrm>
        </p:grpSpPr>
        <p:sp>
          <p:nvSpPr>
            <p:cNvPr id="249" name="Google Shape;249;gd94a28c5a3_2_0"/>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0" name="Google Shape;250;gd94a28c5a3_2_0"/>
            <p:cNvSpPr/>
            <p:nvPr/>
          </p:nvSpPr>
          <p:spPr>
            <a:xfrm>
              <a:off x="725516" y="272775"/>
              <a:ext cx="85800" cy="85800"/>
            </a:xfrm>
            <a:prstGeom prst="ellipse">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1" name="Google Shape;251;gd94a28c5a3_2_0"/>
            <p:cNvSpPr/>
            <p:nvPr/>
          </p:nvSpPr>
          <p:spPr>
            <a:xfrm>
              <a:off x="105574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2" name="Google Shape;252;gd94a28c5a3_2_0"/>
            <p:cNvSpPr/>
            <p:nvPr/>
          </p:nvSpPr>
          <p:spPr>
            <a:xfrm>
              <a:off x="1385974"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53" name="Google Shape;253;gd94a28c5a3_2_0"/>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254" name="Google Shape;254;gd94a28c5a3_2_0"/>
          <p:cNvGrpSpPr/>
          <p:nvPr/>
        </p:nvGrpSpPr>
        <p:grpSpPr>
          <a:xfrm>
            <a:off x="201652" y="276925"/>
            <a:ext cx="4515100" cy="646200"/>
            <a:chOff x="102105" y="682717"/>
            <a:chExt cx="1709100" cy="646200"/>
          </a:xfrm>
        </p:grpSpPr>
        <p:sp>
          <p:nvSpPr>
            <p:cNvPr id="255" name="Google Shape;255;gd94a28c5a3_2_0"/>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256" name="Google Shape;256;gd94a28c5a3_2_0"/>
            <p:cNvSpPr/>
            <p:nvPr/>
          </p:nvSpPr>
          <p:spPr>
            <a:xfrm>
              <a:off x="435702" y="714742"/>
              <a:ext cx="12795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Roboto"/>
                  <a:ea typeface="Roboto"/>
                  <a:cs typeface="Roboto"/>
                  <a:sym typeface="Roboto"/>
                </a:rPr>
                <a:t>Dataset Summary</a:t>
              </a:r>
              <a:endParaRPr b="0" i="0" sz="3000" u="none" cap="none" strike="noStrike">
                <a:solidFill>
                  <a:srgbClr val="FFFFFF"/>
                </a:solidFill>
                <a:latin typeface="Roboto"/>
                <a:ea typeface="Roboto"/>
                <a:cs typeface="Roboto"/>
                <a:sym typeface="Roboto"/>
              </a:endParaRPr>
            </a:p>
          </p:txBody>
        </p:sp>
      </p:grpSp>
      <p:pic>
        <p:nvPicPr>
          <p:cNvPr descr="Text&#10;&#10;Description automatically generated with medium confidence" id="257" name="Google Shape;257;gd94a28c5a3_2_0"/>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258" name="Google Shape;258;gd94a28c5a3_2_0"/>
          <p:cNvSpPr txBox="1"/>
          <p:nvPr/>
        </p:nvSpPr>
        <p:spPr>
          <a:xfrm>
            <a:off x="1648081" y="1284217"/>
            <a:ext cx="3207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Dataset Exploration</a:t>
            </a:r>
            <a:endParaRPr b="1" i="0" sz="2400" u="none" cap="none" strike="noStrike">
              <a:solidFill>
                <a:schemeClr val="dk1"/>
              </a:solidFill>
              <a:latin typeface="Calibri"/>
              <a:ea typeface="Calibri"/>
              <a:cs typeface="Calibri"/>
              <a:sym typeface="Calibri"/>
            </a:endParaRPr>
          </a:p>
        </p:txBody>
      </p:sp>
      <p:cxnSp>
        <p:nvCxnSpPr>
          <p:cNvPr id="259" name="Google Shape;259;gd94a28c5a3_2_0"/>
          <p:cNvCxnSpPr/>
          <p:nvPr/>
        </p:nvCxnSpPr>
        <p:spPr>
          <a:xfrm>
            <a:off x="1035857" y="1784288"/>
            <a:ext cx="9854700" cy="0"/>
          </a:xfrm>
          <a:prstGeom prst="straightConnector1">
            <a:avLst/>
          </a:prstGeom>
          <a:noFill/>
          <a:ln cap="flat" cmpd="sng" w="19050">
            <a:solidFill>
              <a:srgbClr val="FF0000"/>
            </a:solidFill>
            <a:prstDash val="solid"/>
            <a:round/>
            <a:headEnd len="sm" w="sm" type="none"/>
            <a:tailEnd len="sm" w="sm" type="none"/>
          </a:ln>
        </p:spPr>
      </p:cxnSp>
      <p:pic>
        <p:nvPicPr>
          <p:cNvPr id="260" name="Google Shape;260;gd94a28c5a3_2_0"/>
          <p:cNvPicPr preferRelativeResize="0"/>
          <p:nvPr/>
        </p:nvPicPr>
        <p:blipFill rotWithShape="1">
          <a:blip r:embed="rId4">
            <a:alphaModFix/>
          </a:blip>
          <a:srcRect b="0" l="0" r="0" t="0"/>
          <a:stretch/>
        </p:blipFill>
        <p:spPr>
          <a:xfrm>
            <a:off x="1168593" y="2156997"/>
            <a:ext cx="9741688" cy="3360625"/>
          </a:xfrm>
          <a:prstGeom prst="rect">
            <a:avLst/>
          </a:prstGeom>
          <a:noFill/>
          <a:ln cap="flat" cmpd="sng" w="9525">
            <a:solidFill>
              <a:srgbClr val="363636"/>
            </a:solidFill>
            <a:prstDash val="solid"/>
            <a:round/>
            <a:headEnd len="sm" w="sm" type="none"/>
            <a:tailEnd len="sm" w="sm" type="none"/>
          </a:ln>
        </p:spPr>
      </p:pic>
      <p:sp>
        <p:nvSpPr>
          <p:cNvPr id="261" name="Google Shape;261;gd94a28c5a3_2_0"/>
          <p:cNvSpPr/>
          <p:nvPr/>
        </p:nvSpPr>
        <p:spPr>
          <a:xfrm>
            <a:off x="1168593" y="2143662"/>
            <a:ext cx="993022" cy="27602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 name="Google Shape;262;gd94a28c5a3_2_0"/>
          <p:cNvSpPr/>
          <p:nvPr/>
        </p:nvSpPr>
        <p:spPr>
          <a:xfrm>
            <a:off x="5662697" y="2156997"/>
            <a:ext cx="2167500" cy="262686"/>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gd94a28c5a3_2_0"/>
          <p:cNvSpPr/>
          <p:nvPr/>
        </p:nvSpPr>
        <p:spPr>
          <a:xfrm>
            <a:off x="3802607" y="2143662"/>
            <a:ext cx="769800" cy="262686"/>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agnifying glass with solid fill" id="264" name="Google Shape;264;gd94a28c5a3_2_0"/>
          <p:cNvPicPr preferRelativeResize="0"/>
          <p:nvPr/>
        </p:nvPicPr>
        <p:blipFill rotWithShape="1">
          <a:blip r:embed="rId5">
            <a:alphaModFix/>
          </a:blip>
          <a:srcRect b="0" l="0" r="0" t="0"/>
          <a:stretch/>
        </p:blipFill>
        <p:spPr>
          <a:xfrm>
            <a:off x="1103509" y="1164591"/>
            <a:ext cx="544572" cy="544572"/>
          </a:xfrm>
          <a:prstGeom prst="rect">
            <a:avLst/>
          </a:prstGeom>
          <a:noFill/>
          <a:ln>
            <a:noFill/>
          </a:ln>
        </p:spPr>
      </p:pic>
      <p:grpSp>
        <p:nvGrpSpPr>
          <p:cNvPr id="265" name="Google Shape;265;gd94a28c5a3_2_0"/>
          <p:cNvGrpSpPr/>
          <p:nvPr/>
        </p:nvGrpSpPr>
        <p:grpSpPr>
          <a:xfrm>
            <a:off x="201654" y="276925"/>
            <a:ext cx="6005155" cy="646200"/>
            <a:chOff x="102105" y="682717"/>
            <a:chExt cx="1709312" cy="646200"/>
          </a:xfrm>
        </p:grpSpPr>
        <p:sp>
          <p:nvSpPr>
            <p:cNvPr id="266" name="Google Shape;266;gd94a28c5a3_2_0"/>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267" name="Google Shape;267;gd94a28c5a3_2_0"/>
            <p:cNvSpPr/>
            <p:nvPr/>
          </p:nvSpPr>
          <p:spPr>
            <a:xfrm>
              <a:off x="378017" y="714747"/>
              <a:ext cx="143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200" u="none" cap="none" strike="noStrike">
                  <a:solidFill>
                    <a:srgbClr val="FFFFFF"/>
                  </a:solidFill>
                  <a:latin typeface="Calibri"/>
                  <a:ea typeface="Calibri"/>
                  <a:cs typeface="Calibri"/>
                  <a:sym typeface="Calibri"/>
                </a:rPr>
                <a:t>Data Cleanup &amp; Exploration</a:t>
              </a:r>
              <a:endParaRPr b="0" i="0" sz="32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268" name="Google Shape;268;gd94a28c5a3_2_0"/>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d94a28c5a3_2_21"/>
          <p:cNvSpPr/>
          <p:nvPr/>
        </p:nvSpPr>
        <p:spPr>
          <a:xfrm>
            <a:off x="470517" y="550416"/>
            <a:ext cx="11238900" cy="589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274" name="Google Shape;274;gd94a28c5a3_2_21"/>
          <p:cNvGrpSpPr/>
          <p:nvPr/>
        </p:nvGrpSpPr>
        <p:grpSpPr>
          <a:xfrm>
            <a:off x="10229961" y="273145"/>
            <a:ext cx="1406718" cy="85800"/>
            <a:chOff x="395287" y="272775"/>
            <a:chExt cx="1406718" cy="85800"/>
          </a:xfrm>
        </p:grpSpPr>
        <p:sp>
          <p:nvSpPr>
            <p:cNvPr id="275" name="Google Shape;275;gd94a28c5a3_2_21"/>
            <p:cNvSpPr/>
            <p:nvPr/>
          </p:nvSpPr>
          <p:spPr>
            <a:xfrm>
              <a:off x="395287"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6" name="Google Shape;276;gd94a28c5a3_2_21"/>
            <p:cNvSpPr/>
            <p:nvPr/>
          </p:nvSpPr>
          <p:spPr>
            <a:xfrm>
              <a:off x="725516" y="272775"/>
              <a:ext cx="85800" cy="85800"/>
            </a:xfrm>
            <a:prstGeom prst="ellipse">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7" name="Google Shape;277;gd94a28c5a3_2_21"/>
            <p:cNvSpPr/>
            <p:nvPr/>
          </p:nvSpPr>
          <p:spPr>
            <a:xfrm>
              <a:off x="1055745" y="272775"/>
              <a:ext cx="85800" cy="85800"/>
            </a:xfrm>
            <a:prstGeom prst="ellipse">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8" name="Google Shape;278;gd94a28c5a3_2_21"/>
            <p:cNvSpPr/>
            <p:nvPr/>
          </p:nvSpPr>
          <p:spPr>
            <a:xfrm>
              <a:off x="1385974"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279" name="Google Shape;279;gd94a28c5a3_2_21"/>
            <p:cNvSpPr/>
            <p:nvPr/>
          </p:nvSpPr>
          <p:spPr>
            <a:xfrm>
              <a:off x="1716205" y="272775"/>
              <a:ext cx="85800" cy="85800"/>
            </a:xfrm>
            <a:prstGeom prst="ellipse">
              <a:avLst/>
            </a:prstGeom>
            <a:solidFill>
              <a:srgbClr val="0C0C0C">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pic>
        <p:nvPicPr>
          <p:cNvPr descr="Text&#10;&#10;Description automatically generated with medium confidence" id="280" name="Google Shape;280;gd94a28c5a3_2_21"/>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grpSp>
        <p:nvGrpSpPr>
          <p:cNvPr id="281" name="Google Shape;281;gd94a28c5a3_2_21"/>
          <p:cNvGrpSpPr/>
          <p:nvPr/>
        </p:nvGrpSpPr>
        <p:grpSpPr>
          <a:xfrm>
            <a:off x="201654" y="276925"/>
            <a:ext cx="6005155" cy="646200"/>
            <a:chOff x="102105" y="682717"/>
            <a:chExt cx="1709312" cy="646200"/>
          </a:xfrm>
        </p:grpSpPr>
        <p:sp>
          <p:nvSpPr>
            <p:cNvPr id="282" name="Google Shape;282;gd94a28c5a3_2_21"/>
            <p:cNvSpPr/>
            <p:nvPr/>
          </p:nvSpPr>
          <p:spPr>
            <a:xfrm>
              <a:off x="102105" y="682717"/>
              <a:ext cx="1709100" cy="64620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Malgun Gothic"/>
                <a:ea typeface="Malgun Gothic"/>
                <a:cs typeface="Malgun Gothic"/>
                <a:sym typeface="Malgun Gothic"/>
              </a:endParaRPr>
            </a:p>
          </p:txBody>
        </p:sp>
        <p:sp>
          <p:nvSpPr>
            <p:cNvPr id="283" name="Google Shape;283;gd94a28c5a3_2_21"/>
            <p:cNvSpPr/>
            <p:nvPr/>
          </p:nvSpPr>
          <p:spPr>
            <a:xfrm>
              <a:off x="378017" y="714747"/>
              <a:ext cx="1433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200" u="none" cap="none" strike="noStrike">
                  <a:solidFill>
                    <a:srgbClr val="FFFFFF"/>
                  </a:solidFill>
                  <a:latin typeface="Calibri"/>
                  <a:ea typeface="Calibri"/>
                  <a:cs typeface="Calibri"/>
                  <a:sym typeface="Calibri"/>
                </a:rPr>
                <a:t>Data Cleanup &amp; Exploration</a:t>
              </a:r>
              <a:endParaRPr b="0" i="0" sz="3200" u="none" cap="none" strike="noStrike">
                <a:solidFill>
                  <a:srgbClr val="FFFFFF"/>
                </a:solidFill>
                <a:latin typeface="Calibri"/>
                <a:ea typeface="Calibri"/>
                <a:cs typeface="Calibri"/>
                <a:sym typeface="Calibri"/>
              </a:endParaRPr>
            </a:p>
          </p:txBody>
        </p:sp>
      </p:grpSp>
      <p:pic>
        <p:nvPicPr>
          <p:cNvPr descr="Text&#10;&#10;Description automatically generated with medium confidence" id="284" name="Google Shape;284;gd94a28c5a3_2_21"/>
          <p:cNvPicPr preferRelativeResize="0"/>
          <p:nvPr/>
        </p:nvPicPr>
        <p:blipFill rotWithShape="1">
          <a:blip r:embed="rId3">
            <a:alphaModFix/>
          </a:blip>
          <a:srcRect b="0" l="0" r="65987" t="0"/>
          <a:stretch/>
        </p:blipFill>
        <p:spPr>
          <a:xfrm>
            <a:off x="392380" y="411305"/>
            <a:ext cx="561219" cy="369930"/>
          </a:xfrm>
          <a:prstGeom prst="rect">
            <a:avLst/>
          </a:prstGeom>
          <a:noFill/>
          <a:ln>
            <a:noFill/>
          </a:ln>
        </p:spPr>
      </p:pic>
      <p:sp>
        <p:nvSpPr>
          <p:cNvPr id="285" name="Google Shape;285;gd94a28c5a3_2_21"/>
          <p:cNvSpPr txBox="1"/>
          <p:nvPr/>
        </p:nvSpPr>
        <p:spPr>
          <a:xfrm>
            <a:off x="877715" y="5326513"/>
            <a:ext cx="9312000" cy="939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000000"/>
              </a:buClr>
              <a:buSzPts val="2000"/>
              <a:buFont typeface="Calibri"/>
              <a:buChar char="•"/>
            </a:pPr>
            <a:r>
              <a:rPr b="0" i="0" lang="en-US" sz="2200" u="none" cap="none" strike="noStrike">
                <a:solidFill>
                  <a:srgbClr val="000000"/>
                </a:solidFill>
                <a:latin typeface="Calibri"/>
                <a:ea typeface="Calibri"/>
                <a:cs typeface="Calibri"/>
                <a:sym typeface="Calibri"/>
              </a:rPr>
              <a:t>Convert all characters to lowercase and split title and tags for easier parsing</a:t>
            </a:r>
            <a:endParaRPr b="0" i="0" sz="2200" u="none" cap="none" strike="noStrike">
              <a:solidFill>
                <a:srgbClr val="000000"/>
              </a:solidFill>
              <a:latin typeface="Calibri"/>
              <a:ea typeface="Calibri"/>
              <a:cs typeface="Calibri"/>
              <a:sym typeface="Calibri"/>
            </a:endParaRPr>
          </a:p>
          <a:p>
            <a:pPr indent="-355600" lvl="0" marL="457200" marR="0" rtl="0" algn="l">
              <a:lnSpc>
                <a:spcPct val="150000"/>
              </a:lnSpc>
              <a:spcBef>
                <a:spcPts val="0"/>
              </a:spcBef>
              <a:spcAft>
                <a:spcPts val="0"/>
              </a:spcAft>
              <a:buClr>
                <a:srgbClr val="000000"/>
              </a:buClr>
              <a:buSzPts val="2000"/>
              <a:buFont typeface="Calibri"/>
              <a:buChar char="•"/>
            </a:pPr>
            <a:r>
              <a:rPr b="0" i="0" lang="en-US" sz="2200" u="none" cap="none" strike="noStrike">
                <a:solidFill>
                  <a:srgbClr val="000000"/>
                </a:solidFill>
                <a:latin typeface="Calibri"/>
                <a:ea typeface="Calibri"/>
                <a:cs typeface="Calibri"/>
                <a:sym typeface="Calibri"/>
              </a:rPr>
              <a:t>Count </a:t>
            </a:r>
            <a:r>
              <a:rPr lang="en-US" sz="2200">
                <a:latin typeface="Calibri"/>
                <a:ea typeface="Calibri"/>
                <a:cs typeface="Calibri"/>
                <a:sym typeface="Calibri"/>
              </a:rPr>
              <a:t>splitted</a:t>
            </a:r>
            <a:r>
              <a:rPr b="0" i="0" lang="en-US" sz="2200" u="none" cap="none" strike="noStrike">
                <a:solidFill>
                  <a:srgbClr val="000000"/>
                </a:solidFill>
                <a:latin typeface="Calibri"/>
                <a:ea typeface="Calibri"/>
                <a:cs typeface="Calibri"/>
                <a:sym typeface="Calibri"/>
              </a:rPr>
              <a:t> title/ tags words into items in a list then get total count</a:t>
            </a:r>
            <a:endParaRPr b="0" i="0" sz="2200" u="none" cap="none" strike="noStrike">
              <a:solidFill>
                <a:schemeClr val="lt1"/>
              </a:solidFill>
              <a:latin typeface="Calibri"/>
              <a:ea typeface="Calibri"/>
              <a:cs typeface="Calibri"/>
              <a:sym typeface="Calibri"/>
            </a:endParaRPr>
          </a:p>
        </p:txBody>
      </p:sp>
      <p:pic>
        <p:nvPicPr>
          <p:cNvPr id="286" name="Google Shape;286;gd94a28c5a3_2_21"/>
          <p:cNvPicPr preferRelativeResize="0"/>
          <p:nvPr/>
        </p:nvPicPr>
        <p:blipFill rotWithShape="1">
          <a:blip r:embed="rId4">
            <a:alphaModFix/>
          </a:blip>
          <a:srcRect b="0" l="964" r="45737" t="0"/>
          <a:stretch/>
        </p:blipFill>
        <p:spPr>
          <a:xfrm>
            <a:off x="1038442" y="1857612"/>
            <a:ext cx="5212233" cy="3417478"/>
          </a:xfrm>
          <a:prstGeom prst="rect">
            <a:avLst/>
          </a:prstGeom>
          <a:noFill/>
          <a:ln cap="flat" cmpd="sng" w="9525">
            <a:solidFill>
              <a:srgbClr val="363636"/>
            </a:solidFill>
            <a:prstDash val="solid"/>
            <a:round/>
            <a:headEnd len="sm" w="sm" type="none"/>
            <a:tailEnd len="sm" w="sm" type="none"/>
          </a:ln>
        </p:spPr>
      </p:pic>
      <p:sp>
        <p:nvSpPr>
          <p:cNvPr id="287" name="Google Shape;287;gd94a28c5a3_2_21"/>
          <p:cNvSpPr txBox="1"/>
          <p:nvPr/>
        </p:nvSpPr>
        <p:spPr>
          <a:xfrm>
            <a:off x="1589819" y="1256601"/>
            <a:ext cx="201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Data Cleaning</a:t>
            </a:r>
            <a:endParaRPr b="1" i="0" sz="2400" u="none" cap="none" strike="noStrike">
              <a:solidFill>
                <a:schemeClr val="dk1"/>
              </a:solidFill>
              <a:latin typeface="Calibri"/>
              <a:ea typeface="Calibri"/>
              <a:cs typeface="Calibri"/>
              <a:sym typeface="Calibri"/>
            </a:endParaRPr>
          </a:p>
        </p:txBody>
      </p:sp>
      <p:pic>
        <p:nvPicPr>
          <p:cNvPr descr="Shape&#10;&#10;Description automatically generated with low confidence" id="288" name="Google Shape;288;gd94a28c5a3_2_21"/>
          <p:cNvPicPr preferRelativeResize="0"/>
          <p:nvPr/>
        </p:nvPicPr>
        <p:blipFill rotWithShape="1">
          <a:blip r:embed="rId5">
            <a:alphaModFix/>
          </a:blip>
          <a:srcRect b="0" l="0" r="0" t="0"/>
          <a:stretch/>
        </p:blipFill>
        <p:spPr>
          <a:xfrm>
            <a:off x="1035719" y="1073461"/>
            <a:ext cx="554100" cy="554100"/>
          </a:xfrm>
          <a:prstGeom prst="rect">
            <a:avLst/>
          </a:prstGeom>
          <a:noFill/>
          <a:ln>
            <a:noFill/>
          </a:ln>
        </p:spPr>
      </p:pic>
      <p:pic>
        <p:nvPicPr>
          <p:cNvPr id="289" name="Google Shape;289;gd94a28c5a3_2_21"/>
          <p:cNvPicPr preferRelativeResize="0"/>
          <p:nvPr/>
        </p:nvPicPr>
        <p:blipFill rotWithShape="1">
          <a:blip r:embed="rId6">
            <a:alphaModFix/>
          </a:blip>
          <a:srcRect b="0" l="0" r="0" t="0"/>
          <a:stretch/>
        </p:blipFill>
        <p:spPr>
          <a:xfrm>
            <a:off x="7780613" y="1897410"/>
            <a:ext cx="3021167" cy="3372715"/>
          </a:xfrm>
          <a:prstGeom prst="rect">
            <a:avLst/>
          </a:prstGeom>
          <a:noFill/>
          <a:ln cap="flat" cmpd="sng" w="9525">
            <a:solidFill>
              <a:srgbClr val="424242"/>
            </a:solidFill>
            <a:prstDash val="solid"/>
            <a:round/>
            <a:headEnd len="sm" w="sm" type="none"/>
            <a:tailEnd len="sm" w="sm" type="none"/>
          </a:ln>
        </p:spPr>
      </p:pic>
      <p:pic>
        <p:nvPicPr>
          <p:cNvPr descr="Arrow: Slight curve with solid fill" id="290" name="Google Shape;290;gd94a28c5a3_2_21"/>
          <p:cNvPicPr preferRelativeResize="0"/>
          <p:nvPr/>
        </p:nvPicPr>
        <p:blipFill rotWithShape="1">
          <a:blip r:embed="rId7">
            <a:alphaModFix/>
          </a:blip>
          <a:srcRect b="0" l="0" r="0" t="0"/>
          <a:stretch/>
        </p:blipFill>
        <p:spPr>
          <a:xfrm>
            <a:off x="6516023" y="3187991"/>
            <a:ext cx="914400" cy="914400"/>
          </a:xfrm>
          <a:prstGeom prst="rect">
            <a:avLst/>
          </a:prstGeom>
          <a:noFill/>
          <a:ln>
            <a:noFill/>
          </a:ln>
        </p:spPr>
      </p:pic>
      <p:cxnSp>
        <p:nvCxnSpPr>
          <p:cNvPr id="291" name="Google Shape;291;gd94a28c5a3_2_21"/>
          <p:cNvCxnSpPr/>
          <p:nvPr/>
        </p:nvCxnSpPr>
        <p:spPr>
          <a:xfrm>
            <a:off x="1035719" y="1671166"/>
            <a:ext cx="9854700"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cindy secret</dc:creator>
</cp:coreProperties>
</file>